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88" r:id="rId2"/>
  </p:sldIdLst>
  <p:sldSz cx="32399288" cy="43199050"/>
  <p:notesSz cx="6858000" cy="9144000"/>
  <p:defaultTextStyle>
    <a:defPPr>
      <a:defRPr lang="en-US"/>
    </a:defPPr>
    <a:lvl1pPr marL="0" algn="l" defTabSz="3174365" rtl="0" eaLnBrk="1" latinLnBrk="0" hangingPunct="1">
      <a:defRPr sz="6300" kern="1200">
        <a:solidFill>
          <a:schemeClr val="tx1"/>
        </a:solidFill>
        <a:latin typeface="+mn-lt"/>
        <a:ea typeface="+mn-ea"/>
        <a:cs typeface="+mn-cs"/>
      </a:defRPr>
    </a:lvl1pPr>
    <a:lvl2pPr marL="1586865" algn="l" defTabSz="3174365" rtl="0" eaLnBrk="1" latinLnBrk="0" hangingPunct="1">
      <a:defRPr sz="6300" kern="1200">
        <a:solidFill>
          <a:schemeClr val="tx1"/>
        </a:solidFill>
        <a:latin typeface="+mn-lt"/>
        <a:ea typeface="+mn-ea"/>
        <a:cs typeface="+mn-cs"/>
      </a:defRPr>
    </a:lvl2pPr>
    <a:lvl3pPr marL="3174365" algn="l" defTabSz="3174365" rtl="0" eaLnBrk="1" latinLnBrk="0" hangingPunct="1">
      <a:defRPr sz="6300" kern="1200">
        <a:solidFill>
          <a:schemeClr val="tx1"/>
        </a:solidFill>
        <a:latin typeface="+mn-lt"/>
        <a:ea typeface="+mn-ea"/>
        <a:cs typeface="+mn-cs"/>
      </a:defRPr>
    </a:lvl3pPr>
    <a:lvl4pPr marL="4761230" algn="l" defTabSz="3174365" rtl="0" eaLnBrk="1" latinLnBrk="0" hangingPunct="1">
      <a:defRPr sz="6300" kern="1200">
        <a:solidFill>
          <a:schemeClr val="tx1"/>
        </a:solidFill>
        <a:latin typeface="+mn-lt"/>
        <a:ea typeface="+mn-ea"/>
        <a:cs typeface="+mn-cs"/>
      </a:defRPr>
    </a:lvl4pPr>
    <a:lvl5pPr marL="6348730" algn="l" defTabSz="3174365" rtl="0" eaLnBrk="1" latinLnBrk="0" hangingPunct="1">
      <a:defRPr sz="6300" kern="1200">
        <a:solidFill>
          <a:schemeClr val="tx1"/>
        </a:solidFill>
        <a:latin typeface="+mn-lt"/>
        <a:ea typeface="+mn-ea"/>
        <a:cs typeface="+mn-cs"/>
      </a:defRPr>
    </a:lvl5pPr>
    <a:lvl6pPr marL="7935595" algn="l" defTabSz="3174365" rtl="0" eaLnBrk="1" latinLnBrk="0" hangingPunct="1">
      <a:defRPr sz="6300" kern="1200">
        <a:solidFill>
          <a:schemeClr val="tx1"/>
        </a:solidFill>
        <a:latin typeface="+mn-lt"/>
        <a:ea typeface="+mn-ea"/>
        <a:cs typeface="+mn-cs"/>
      </a:defRPr>
    </a:lvl6pPr>
    <a:lvl7pPr marL="9523095" algn="l" defTabSz="3174365" rtl="0" eaLnBrk="1" latinLnBrk="0" hangingPunct="1">
      <a:defRPr sz="6300" kern="1200">
        <a:solidFill>
          <a:schemeClr val="tx1"/>
        </a:solidFill>
        <a:latin typeface="+mn-lt"/>
        <a:ea typeface="+mn-ea"/>
        <a:cs typeface="+mn-cs"/>
      </a:defRPr>
    </a:lvl7pPr>
    <a:lvl8pPr marL="11109960" algn="l" defTabSz="3174365" rtl="0" eaLnBrk="1" latinLnBrk="0" hangingPunct="1">
      <a:defRPr sz="6300" kern="1200">
        <a:solidFill>
          <a:schemeClr val="tx1"/>
        </a:solidFill>
        <a:latin typeface="+mn-lt"/>
        <a:ea typeface="+mn-ea"/>
        <a:cs typeface="+mn-cs"/>
      </a:defRPr>
    </a:lvl8pPr>
    <a:lvl9pPr marL="12696825" algn="l" defTabSz="3174365"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28">
          <p15:clr>
            <a:srgbClr val="A4A3A4"/>
          </p15:clr>
        </p15:guide>
        <p15:guide id="2" orient="horz" pos="272">
          <p15:clr>
            <a:srgbClr val="A4A3A4"/>
          </p15:clr>
        </p15:guide>
        <p15:guide id="3" orient="horz" pos="26433">
          <p15:clr>
            <a:srgbClr val="A4A3A4"/>
          </p15:clr>
        </p15:guide>
        <p15:guide id="4" orient="horz">
          <p15:clr>
            <a:srgbClr val="A4A3A4"/>
          </p15:clr>
        </p15:guide>
        <p15:guide id="5" pos="404">
          <p15:clr>
            <a:srgbClr val="A4A3A4"/>
          </p15:clr>
        </p15:guide>
        <p15:guide id="6" pos="2003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 id="4" name="li yujie" initials="ly"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AFE"/>
    <a:srgbClr val="F4F9FE"/>
    <a:srgbClr val="E8F2FD"/>
    <a:srgbClr val="F2F7FE"/>
    <a:srgbClr val="F8FBFE"/>
    <a:srgbClr val="EDF5FD"/>
    <a:srgbClr val="EBF3FD"/>
    <a:srgbClr val="F3F5FA"/>
    <a:srgbClr val="CDD2D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0" autoAdjust="0"/>
    <p:restoredTop sz="93403" autoAdjust="0"/>
  </p:normalViewPr>
  <p:slideViewPr>
    <p:cSldViewPr snapToGrid="0" snapToObjects="1" showGuides="1">
      <p:cViewPr>
        <p:scale>
          <a:sx n="33" d="100"/>
          <a:sy n="33" d="100"/>
        </p:scale>
        <p:origin x="745" y="-5324"/>
      </p:cViewPr>
      <p:guideLst>
        <p:guide orient="horz" pos="3428"/>
        <p:guide orient="horz" pos="272"/>
        <p:guide orient="horz" pos="26433"/>
        <p:guide orient="horz"/>
        <p:guide pos="404"/>
        <p:guide pos="200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t>8/12/2022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t>8/12/2022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3174365" rtl="0" eaLnBrk="1" latinLnBrk="0" hangingPunct="1">
      <a:defRPr sz="4200" kern="1200">
        <a:solidFill>
          <a:schemeClr val="tx1"/>
        </a:solidFill>
        <a:latin typeface="+mn-lt"/>
        <a:ea typeface="+mn-ea"/>
        <a:cs typeface="+mn-cs"/>
      </a:defRPr>
    </a:lvl1pPr>
    <a:lvl2pPr marL="1586865" algn="l" defTabSz="3174365" rtl="0" eaLnBrk="1" latinLnBrk="0" hangingPunct="1">
      <a:defRPr sz="4200" kern="1200">
        <a:solidFill>
          <a:schemeClr val="tx1"/>
        </a:solidFill>
        <a:latin typeface="+mn-lt"/>
        <a:ea typeface="+mn-ea"/>
        <a:cs typeface="+mn-cs"/>
      </a:defRPr>
    </a:lvl2pPr>
    <a:lvl3pPr marL="3174365" algn="l" defTabSz="3174365" rtl="0" eaLnBrk="1" latinLnBrk="0" hangingPunct="1">
      <a:defRPr sz="4200" kern="1200">
        <a:solidFill>
          <a:schemeClr val="tx1"/>
        </a:solidFill>
        <a:latin typeface="+mn-lt"/>
        <a:ea typeface="+mn-ea"/>
        <a:cs typeface="+mn-cs"/>
      </a:defRPr>
    </a:lvl3pPr>
    <a:lvl4pPr marL="4761230" algn="l" defTabSz="3174365" rtl="0" eaLnBrk="1" latinLnBrk="0" hangingPunct="1">
      <a:defRPr sz="4200" kern="1200">
        <a:solidFill>
          <a:schemeClr val="tx1"/>
        </a:solidFill>
        <a:latin typeface="+mn-lt"/>
        <a:ea typeface="+mn-ea"/>
        <a:cs typeface="+mn-cs"/>
      </a:defRPr>
    </a:lvl4pPr>
    <a:lvl5pPr marL="6348730" algn="l" defTabSz="3174365" rtl="0" eaLnBrk="1" latinLnBrk="0" hangingPunct="1">
      <a:defRPr sz="4200" kern="1200">
        <a:solidFill>
          <a:schemeClr val="tx1"/>
        </a:solidFill>
        <a:latin typeface="+mn-lt"/>
        <a:ea typeface="+mn-ea"/>
        <a:cs typeface="+mn-cs"/>
      </a:defRPr>
    </a:lvl5pPr>
    <a:lvl6pPr marL="7935595" algn="l" defTabSz="3174365" rtl="0" eaLnBrk="1" latinLnBrk="0" hangingPunct="1">
      <a:defRPr sz="4200" kern="1200">
        <a:solidFill>
          <a:schemeClr val="tx1"/>
        </a:solidFill>
        <a:latin typeface="+mn-lt"/>
        <a:ea typeface="+mn-ea"/>
        <a:cs typeface="+mn-cs"/>
      </a:defRPr>
    </a:lvl6pPr>
    <a:lvl7pPr marL="9523095" algn="l" defTabSz="3174365" rtl="0" eaLnBrk="1" latinLnBrk="0" hangingPunct="1">
      <a:defRPr sz="4200" kern="1200">
        <a:solidFill>
          <a:schemeClr val="tx1"/>
        </a:solidFill>
        <a:latin typeface="+mn-lt"/>
        <a:ea typeface="+mn-ea"/>
        <a:cs typeface="+mn-cs"/>
      </a:defRPr>
    </a:lvl7pPr>
    <a:lvl8pPr marL="11109960" algn="l" defTabSz="3174365" rtl="0" eaLnBrk="1" latinLnBrk="0" hangingPunct="1">
      <a:defRPr sz="4200" kern="1200">
        <a:solidFill>
          <a:schemeClr val="tx1"/>
        </a:solidFill>
        <a:latin typeface="+mn-lt"/>
        <a:ea typeface="+mn-ea"/>
        <a:cs typeface="+mn-cs"/>
      </a:defRPr>
    </a:lvl8pPr>
    <a:lvl9pPr marL="12696825" algn="l" defTabSz="3174365" rtl="0" eaLnBrk="1" latinLnBrk="0" hangingPunct="1">
      <a:defRPr sz="4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7464" y="6206248"/>
            <a:ext cx="15302702"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0864" y="5506196"/>
            <a:ext cx="15290624"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0862" y="18651757"/>
            <a:ext cx="15294360"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427934" y="5506196"/>
            <a:ext cx="15290425"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427934" y="6206248"/>
            <a:ext cx="15290425"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430035" y="18663112"/>
            <a:ext cx="15286225"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427104" y="19372305"/>
            <a:ext cx="15292084"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433861" y="33700298"/>
            <a:ext cx="15278572" cy="695807"/>
          </a:xfrm>
          <a:prstGeom prst="rect">
            <a:avLst/>
          </a:prstGeom>
          <a:noFill/>
        </p:spPr>
        <p:txBody>
          <a:bodyPr wrap="square" lIns="66131" tIns="66131" rIns="66131" bIns="66131" anchor="ctr" anchorCtr="0">
            <a:spAutoFit/>
          </a:bodyPr>
          <a:lstStyle>
            <a:lvl1pPr marL="0" indent="0" algn="ctr">
              <a:buNone/>
              <a:defRPr sz="523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430035" y="34521117"/>
            <a:ext cx="15286225"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67464" y="19362827"/>
            <a:ext cx="15304024" cy="770007"/>
          </a:xfrm>
          <a:prstGeom prst="rect">
            <a:avLst/>
          </a:prstGeom>
        </p:spPr>
        <p:txBody>
          <a:bodyPr wrap="square" lIns="165328" tIns="165328" rIns="165328" bIns="165328">
            <a:spAutoFit/>
          </a:bodyPr>
          <a:lstStyle>
            <a:lvl1pPr marL="0" indent="0">
              <a:buNone/>
              <a:defRPr sz="3605">
                <a:solidFill>
                  <a:schemeClr val="accent5">
                    <a:lumMod val="50000"/>
                  </a:schemeClr>
                </a:solidFill>
                <a:latin typeface="Times New Roman" panose="02020603050405020304" pitchFamily="18" charset="0"/>
                <a:cs typeface="Times New Roman" panose="02020603050405020304" pitchFamily="18" charset="0"/>
              </a:defRPr>
            </a:lvl1pPr>
            <a:lvl2pPr marL="1937385" indent="-745490">
              <a:defRPr sz="3245">
                <a:latin typeface="Trebuchet MS" panose="020B0603020202020204" pitchFamily="34" charset="0"/>
              </a:defRPr>
            </a:lvl2pPr>
            <a:lvl3pPr marL="2682875" indent="-745490">
              <a:defRPr sz="3245">
                <a:latin typeface="Trebuchet MS" panose="020B0603020202020204" pitchFamily="34" charset="0"/>
              </a:defRPr>
            </a:lvl3pPr>
            <a:lvl4pPr marL="3502660" indent="-819785">
              <a:defRPr sz="3245">
                <a:latin typeface="Trebuchet MS" panose="020B0603020202020204" pitchFamily="34" charset="0"/>
              </a:defRPr>
            </a:lvl4pPr>
            <a:lvl5pPr marL="4099560" indent="-596900">
              <a:defRPr sz="3245">
                <a:latin typeface="Trebuchet MS" panose="020B0603020202020204"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156203" y="3437419"/>
            <a:ext cx="24087594" cy="896906"/>
          </a:xfrm>
          <a:prstGeom prst="rect">
            <a:avLst/>
          </a:prstGeom>
        </p:spPr>
        <p:txBody>
          <a:bodyPr>
            <a:normAutofit/>
          </a:bodyPr>
          <a:lstStyle>
            <a:lvl1pPr marL="0" indent="0" algn="ctr">
              <a:buFontTx/>
              <a:buNone/>
              <a:defRPr sz="7935">
                <a:solidFill>
                  <a:schemeClr val="accent5">
                    <a:lumMod val="50000"/>
                  </a:schemeClr>
                </a:solidFill>
                <a:latin typeface="+mj-lt"/>
              </a:defRPr>
            </a:lvl1pPr>
            <a:lvl2pPr>
              <a:buFontTx/>
              <a:buNone/>
              <a:defRPr sz="12985"/>
            </a:lvl2pPr>
            <a:lvl3pPr>
              <a:buFontTx/>
              <a:buNone/>
              <a:defRPr sz="12985"/>
            </a:lvl3pPr>
            <a:lvl4pPr>
              <a:buFontTx/>
              <a:buNone/>
              <a:defRPr sz="12985"/>
            </a:lvl4pPr>
            <a:lvl5pPr>
              <a:buFontTx/>
              <a:buNone/>
              <a:defRPr sz="12985"/>
            </a:lvl5pPr>
          </a:lstStyle>
          <a:p>
            <a:pPr lvl="0"/>
            <a:r>
              <a:rPr lang="en-US" dirty="0"/>
              <a:t>Click here to add affiliations</a:t>
            </a:r>
          </a:p>
        </p:txBody>
      </p:sp>
      <p:sp>
        <p:nvSpPr>
          <p:cNvPr id="77" name="Text Placeholder 76"/>
          <p:cNvSpPr>
            <a:spLocks noGrp="1"/>
          </p:cNvSpPr>
          <p:nvPr>
            <p:ph type="body" sz="quarter" idx="151" hasCustomPrompt="1"/>
          </p:nvPr>
        </p:nvSpPr>
        <p:spPr>
          <a:xfrm>
            <a:off x="4156203" y="2010932"/>
            <a:ext cx="24087594" cy="1426487"/>
          </a:xfrm>
          <a:prstGeom prst="rect">
            <a:avLst/>
          </a:prstGeom>
        </p:spPr>
        <p:txBody>
          <a:bodyPr anchor="t" anchorCtr="1">
            <a:normAutofit/>
          </a:bodyPr>
          <a:lstStyle>
            <a:lvl1pPr marL="0" indent="0" algn="ctr">
              <a:buFontTx/>
              <a:buNone/>
              <a:defRPr sz="11900">
                <a:solidFill>
                  <a:schemeClr val="accent5">
                    <a:lumMod val="50000"/>
                  </a:schemeClr>
                </a:solidFill>
                <a:latin typeface="+mj-lt"/>
              </a:defRPr>
            </a:lvl1pPr>
            <a:lvl2pPr>
              <a:buFontTx/>
              <a:buNone/>
              <a:defRPr sz="12985"/>
            </a:lvl2pPr>
            <a:lvl3pPr>
              <a:buFontTx/>
              <a:buNone/>
              <a:defRPr sz="12985"/>
            </a:lvl3pPr>
            <a:lvl4pPr>
              <a:buFontTx/>
              <a:buNone/>
              <a:defRPr sz="12985"/>
            </a:lvl4pPr>
            <a:lvl5pPr>
              <a:buFontTx/>
              <a:buNone/>
              <a:defRPr sz="12985"/>
            </a:lvl5pPr>
          </a:lstStyle>
          <a:p>
            <a:pPr lvl="0"/>
            <a:r>
              <a:rPr lang="en-US" dirty="0"/>
              <a:t>Click here to add authors</a:t>
            </a:r>
          </a:p>
        </p:txBody>
      </p:sp>
      <p:sp>
        <p:nvSpPr>
          <p:cNvPr id="79" name="Text Placeholder 76"/>
          <p:cNvSpPr>
            <a:spLocks noGrp="1"/>
          </p:cNvSpPr>
          <p:nvPr>
            <p:ph type="body" sz="quarter" idx="153" hasCustomPrompt="1"/>
          </p:nvPr>
        </p:nvSpPr>
        <p:spPr>
          <a:xfrm>
            <a:off x="4156203" y="274326"/>
            <a:ext cx="24087594" cy="1591082"/>
          </a:xfrm>
          <a:prstGeom prst="rect">
            <a:avLst/>
          </a:prstGeom>
        </p:spPr>
        <p:txBody>
          <a:bodyPr anchor="t" anchorCtr="1">
            <a:normAutofit/>
          </a:bodyPr>
          <a:lstStyle>
            <a:lvl1pPr marL="0" indent="0" algn="ctr">
              <a:buFontTx/>
              <a:buNone/>
              <a:defRPr sz="15870" b="1">
                <a:solidFill>
                  <a:schemeClr val="accent5">
                    <a:lumMod val="50000"/>
                  </a:schemeClr>
                </a:solidFill>
                <a:latin typeface="+mj-lt"/>
              </a:defRPr>
            </a:lvl1pPr>
            <a:lvl2pPr>
              <a:buFontTx/>
              <a:buNone/>
              <a:defRPr sz="12985"/>
            </a:lvl2pPr>
            <a:lvl3pPr>
              <a:buFontTx/>
              <a:buNone/>
              <a:defRPr sz="12985"/>
            </a:lvl3pPr>
            <a:lvl4pPr>
              <a:buFontTx/>
              <a:buNone/>
              <a:defRPr sz="12985"/>
            </a:lvl4pPr>
            <a:lvl5pPr>
              <a:buFontTx/>
              <a:buNone/>
              <a:defRPr sz="12985"/>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41979253"/>
            <a:ext cx="32400002" cy="1251160"/>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10" name="Text Box 14"/>
          <p:cNvSpPr txBox="1">
            <a:spLocks noChangeArrowheads="1"/>
          </p:cNvSpPr>
          <p:nvPr/>
        </p:nvSpPr>
        <p:spPr bwMode="auto">
          <a:xfrm>
            <a:off x="2150544" y="42309632"/>
            <a:ext cx="4084406" cy="295275"/>
          </a:xfrm>
          <a:prstGeom prst="rect">
            <a:avLst/>
          </a:prstGeom>
          <a:noFill/>
          <a:ln w="9525">
            <a:noFill/>
            <a:miter lim="800000"/>
          </a:ln>
          <a:effectLst/>
        </p:spPr>
        <p:txBody>
          <a:bodyPr wrap="square" lIns="79208" tIns="39597" rIns="79208" bIns="39597">
            <a:spAutoFit/>
          </a:bodyPr>
          <a:lstStyle/>
          <a:p>
            <a:pPr eaLnBrk="0" hangingPunct="0">
              <a:lnSpc>
                <a:spcPct val="65000"/>
              </a:lnSpc>
              <a:spcBef>
                <a:spcPct val="50000"/>
              </a:spcBef>
              <a:defRPr/>
            </a:pPr>
            <a:r>
              <a:rPr lang="en-US" sz="480" b="1" dirty="0">
                <a:solidFill>
                  <a:schemeClr val="bg1">
                    <a:lumMod val="75000"/>
                  </a:schemeClr>
                </a:solidFill>
                <a:latin typeface="Arial" panose="020B0604020202020204" pitchFamily="34" charset="0"/>
              </a:rPr>
              <a:t>RESEARCH POSTER PRESENTATION DESIGN © 2015</a:t>
            </a:r>
          </a:p>
          <a:p>
            <a:pPr eaLnBrk="0" hangingPunct="0">
              <a:lnSpc>
                <a:spcPct val="65000"/>
              </a:lnSpc>
              <a:spcBef>
                <a:spcPct val="50000"/>
              </a:spcBef>
              <a:defRPr/>
            </a:pPr>
            <a:r>
              <a:rPr lang="en-US" sz="960" b="1" dirty="0">
                <a:solidFill>
                  <a:schemeClr val="bg1">
                    <a:lumMod val="75000"/>
                  </a:schemeClr>
                </a:solidFill>
                <a:latin typeface="Arial" panose="020B0604020202020204" pitchFamily="34" charset="0"/>
              </a:rPr>
              <a:t>www.PosterPresentations.com</a:t>
            </a:r>
          </a:p>
        </p:txBody>
      </p:sp>
      <p:sp>
        <p:nvSpPr>
          <p:cNvPr id="36" name="Rectangle 35"/>
          <p:cNvSpPr/>
          <p:nvPr userDrawn="1"/>
        </p:nvSpPr>
        <p:spPr>
          <a:xfrm>
            <a:off x="0" y="-4547"/>
            <a:ext cx="32400002" cy="1251160"/>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42" name="Rectangle 41"/>
          <p:cNvSpPr/>
          <p:nvPr userDrawn="1"/>
        </p:nvSpPr>
        <p:spPr>
          <a:xfrm>
            <a:off x="-51182" y="4550484"/>
            <a:ext cx="32389009" cy="329430"/>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43" name="Rounded Rectangle 42"/>
          <p:cNvSpPr/>
          <p:nvPr userDrawn="1"/>
        </p:nvSpPr>
        <p:spPr>
          <a:xfrm>
            <a:off x="669586" y="5436998"/>
            <a:ext cx="15305416" cy="365632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44" name="Rounded Rectangle 43"/>
          <p:cNvSpPr/>
          <p:nvPr userDrawn="1"/>
        </p:nvSpPr>
        <p:spPr>
          <a:xfrm>
            <a:off x="16531350" y="5436999"/>
            <a:ext cx="15305416" cy="365632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5724525" rtl="0" eaLnBrk="1" latinLnBrk="0" hangingPunct="1">
        <a:spcBef>
          <a:spcPct val="0"/>
        </a:spcBef>
        <a:buNone/>
        <a:defRPr sz="11360" kern="1200">
          <a:solidFill>
            <a:schemeClr val="bg1"/>
          </a:solidFill>
          <a:latin typeface="Trebuchet MS" panose="020B0603020202020204" pitchFamily="34" charset="0"/>
          <a:ea typeface="+mj-ea"/>
          <a:cs typeface="+mj-cs"/>
        </a:defRPr>
      </a:lvl1pPr>
    </p:titleStyle>
    <p:bodyStyle>
      <a:lvl1pPr marL="2146935" indent="-2146935" algn="l" defTabSz="5724525" rtl="0" eaLnBrk="1" latinLnBrk="0" hangingPunct="1">
        <a:spcBef>
          <a:spcPct val="36000"/>
        </a:spcBef>
        <a:buFont typeface="Arial" panose="020B0604020202020204" pitchFamily="34" charset="0"/>
        <a:buChar char="•"/>
        <a:defRPr sz="20015" kern="1200">
          <a:solidFill>
            <a:schemeClr val="tx1"/>
          </a:solidFill>
          <a:latin typeface="+mn-lt"/>
          <a:ea typeface="+mn-ea"/>
          <a:cs typeface="+mn-cs"/>
        </a:defRPr>
      </a:lvl1pPr>
      <a:lvl2pPr marL="4651375" indent="-1788795" algn="l" defTabSz="5724525" rtl="0" eaLnBrk="1" latinLnBrk="0" hangingPunct="1">
        <a:spcBef>
          <a:spcPct val="36000"/>
        </a:spcBef>
        <a:buFont typeface="Arial" panose="020B0604020202020204" pitchFamily="34" charset="0"/>
        <a:buChar char="–"/>
        <a:defRPr sz="17670" kern="1200">
          <a:solidFill>
            <a:schemeClr val="tx1"/>
          </a:solidFill>
          <a:latin typeface="+mn-lt"/>
          <a:ea typeface="+mn-ea"/>
          <a:cs typeface="+mn-cs"/>
        </a:defRPr>
      </a:lvl2pPr>
      <a:lvl3pPr marL="7155815" indent="-1431290" algn="l" defTabSz="5724525" rtl="0" eaLnBrk="1" latinLnBrk="0" hangingPunct="1">
        <a:spcBef>
          <a:spcPct val="36000"/>
        </a:spcBef>
        <a:buFont typeface="Arial" panose="020B0604020202020204" pitchFamily="34" charset="0"/>
        <a:buChar char="•"/>
        <a:defRPr sz="15145" kern="1200">
          <a:solidFill>
            <a:schemeClr val="tx1"/>
          </a:solidFill>
          <a:latin typeface="+mn-lt"/>
          <a:ea typeface="+mn-ea"/>
          <a:cs typeface="+mn-cs"/>
        </a:defRPr>
      </a:lvl3pPr>
      <a:lvl4pPr marL="1001712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4pPr>
      <a:lvl5pPr marL="1287843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p:bodyStyle>
    <p:otherStyle>
      <a:defPPr>
        <a:defRPr lang="en-US"/>
      </a:defPPr>
      <a:lvl1pPr marL="0" algn="l" defTabSz="5724525" rtl="0" eaLnBrk="1" latinLnBrk="0" hangingPunct="1">
        <a:defRPr sz="11360" kern="1200">
          <a:solidFill>
            <a:schemeClr val="tx1"/>
          </a:solidFill>
          <a:latin typeface="+mn-lt"/>
          <a:ea typeface="+mn-ea"/>
          <a:cs typeface="+mn-cs"/>
        </a:defRPr>
      </a:lvl1pPr>
      <a:lvl2pPr marL="2861310" algn="l" defTabSz="5724525" rtl="0" eaLnBrk="1" latinLnBrk="0" hangingPunct="1">
        <a:defRPr sz="11360" kern="1200">
          <a:solidFill>
            <a:schemeClr val="tx1"/>
          </a:solidFill>
          <a:latin typeface="+mn-lt"/>
          <a:ea typeface="+mn-ea"/>
          <a:cs typeface="+mn-cs"/>
        </a:defRPr>
      </a:lvl2pPr>
      <a:lvl3pPr marL="5724525" algn="l" defTabSz="5724525" rtl="0" eaLnBrk="1" latinLnBrk="0" hangingPunct="1">
        <a:defRPr sz="11360" kern="1200">
          <a:solidFill>
            <a:schemeClr val="tx1"/>
          </a:solidFill>
          <a:latin typeface="+mn-lt"/>
          <a:ea typeface="+mn-ea"/>
          <a:cs typeface="+mn-cs"/>
        </a:defRPr>
      </a:lvl3pPr>
      <a:lvl4pPr marL="8585835" algn="l" defTabSz="5724525" rtl="0" eaLnBrk="1" latinLnBrk="0" hangingPunct="1">
        <a:defRPr sz="11360" kern="1200">
          <a:solidFill>
            <a:schemeClr val="tx1"/>
          </a:solidFill>
          <a:latin typeface="+mn-lt"/>
          <a:ea typeface="+mn-ea"/>
          <a:cs typeface="+mn-cs"/>
        </a:defRPr>
      </a:lvl4pPr>
      <a:lvl5pPr marL="11448415" algn="l" defTabSz="5724525" rtl="0" eaLnBrk="1" latinLnBrk="0" hangingPunct="1">
        <a:defRPr sz="11360" kern="1200">
          <a:solidFill>
            <a:schemeClr val="tx1"/>
          </a:solidFill>
          <a:latin typeface="+mn-lt"/>
          <a:ea typeface="+mn-ea"/>
          <a:cs typeface="+mn-cs"/>
        </a:defRPr>
      </a:lvl5pPr>
      <a:lvl6pPr marL="14310360" algn="l" defTabSz="5724525" rtl="0" eaLnBrk="1" latinLnBrk="0" hangingPunct="1">
        <a:defRPr sz="11360" kern="1200">
          <a:solidFill>
            <a:schemeClr val="tx1"/>
          </a:solidFill>
          <a:latin typeface="+mn-lt"/>
          <a:ea typeface="+mn-ea"/>
          <a:cs typeface="+mn-cs"/>
        </a:defRPr>
      </a:lvl6pPr>
      <a:lvl7pPr marL="17172940" algn="l" defTabSz="5724525" rtl="0" eaLnBrk="1" latinLnBrk="0" hangingPunct="1">
        <a:defRPr sz="11360" kern="1200">
          <a:solidFill>
            <a:schemeClr val="tx1"/>
          </a:solidFill>
          <a:latin typeface="+mn-lt"/>
          <a:ea typeface="+mn-ea"/>
          <a:cs typeface="+mn-cs"/>
        </a:defRPr>
      </a:lvl7pPr>
      <a:lvl8pPr marL="20034250" algn="l" defTabSz="5724525" rtl="0" eaLnBrk="1" latinLnBrk="0" hangingPunct="1">
        <a:defRPr sz="11360" kern="1200">
          <a:solidFill>
            <a:schemeClr val="tx1"/>
          </a:solidFill>
          <a:latin typeface="+mn-lt"/>
          <a:ea typeface="+mn-ea"/>
          <a:cs typeface="+mn-cs"/>
        </a:defRPr>
      </a:lvl8pPr>
      <a:lvl9pPr marL="22895560" algn="l" defTabSz="5724525" rtl="0" eaLnBrk="1" latinLnBrk="0" hangingPunct="1">
        <a:defRPr sz="11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1515" y="6379210"/>
            <a:ext cx="15368905" cy="8394746"/>
          </a:xfrm>
        </p:spPr>
        <p:txBody>
          <a:bodyPr wrap="square"/>
          <a:lstStyle/>
          <a:p>
            <a:pPr indent="914400" algn="just" fontAlgn="auto">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Device-free localization (DFL) is now a much-needed direction in localization technology. In this study, we consider localization as a classification problem using sparse representation, which speeds up localization and makes real-time localization possible. We introduce the kernel sparse representation (KSR) method, i.e., the kernel function is combined with the sparse representation. First, the data is kernel transformed and projected to a reduced dimension, making the computational less difficult. Then, in order to obtain the sparse vectors, we apply orthogonal matching pursuit (OMP). According to the experiment results, KOMP, which has good noise immunity compared to OMP and other sparse coding algorithms.</a:t>
            </a:r>
            <a:endParaRPr lang="zh-CN" altLang="en-US" sz="4000" dirty="0">
              <a:solidFill>
                <a:schemeClr val="accent5">
                  <a:lumMod val="50000"/>
                </a:schemeClr>
              </a:solidFill>
            </a:endParaRPr>
          </a:p>
        </p:txBody>
      </p:sp>
      <p:sp>
        <p:nvSpPr>
          <p:cNvPr id="3" name="Text Placeholder 2"/>
          <p:cNvSpPr>
            <a:spLocks noGrp="1"/>
          </p:cNvSpPr>
          <p:nvPr>
            <p:ph type="body" sz="quarter" idx="11"/>
          </p:nvPr>
        </p:nvSpPr>
        <p:spPr>
          <a:xfrm>
            <a:off x="643890" y="5442965"/>
            <a:ext cx="15356840" cy="1034291"/>
          </a:xfrm>
          <a:prstGeom prst="roundRect">
            <a:avLst/>
          </a:prstGeom>
        </p:spPr>
        <p:style>
          <a:lnRef idx="1">
            <a:schemeClr val="accent1"/>
          </a:lnRef>
          <a:fillRef idx="2">
            <a:schemeClr val="accent1"/>
          </a:fillRef>
          <a:effectRef idx="1">
            <a:schemeClr val="accent1"/>
          </a:effectRef>
          <a:fontRef idx="minor">
            <a:schemeClr val="dk1"/>
          </a:fontRef>
        </p:style>
        <p:txBody>
          <a:bodyPr wrap="square"/>
          <a:lstStyle/>
          <a:p>
            <a:r>
              <a:rPr lang="en-US" dirty="0"/>
              <a:t>INTRODUCTION</a:t>
            </a:r>
          </a:p>
        </p:txBody>
      </p:sp>
      <p:sp>
        <p:nvSpPr>
          <p:cNvPr id="6" name="Text Placeholder 5"/>
          <p:cNvSpPr>
            <a:spLocks noGrp="1"/>
          </p:cNvSpPr>
          <p:nvPr>
            <p:ph type="body" sz="quarter" idx="20"/>
          </p:nvPr>
        </p:nvSpPr>
        <p:spPr>
          <a:xfrm>
            <a:off x="642620" y="24410465"/>
            <a:ext cx="15358110" cy="936625"/>
          </a:xfrm>
        </p:spPr>
        <p:style>
          <a:lnRef idx="1">
            <a:schemeClr val="accent1"/>
          </a:lnRef>
          <a:fillRef idx="2">
            <a:schemeClr val="accent1"/>
          </a:fillRef>
          <a:effectRef idx="1">
            <a:schemeClr val="accent1"/>
          </a:effectRef>
          <a:fontRef idx="minor">
            <a:schemeClr val="dk1"/>
          </a:fontRef>
        </p:style>
        <p:txBody>
          <a:bodyPr wrap="square"/>
          <a:lstStyle/>
          <a:p>
            <a:r>
              <a:rPr lang="en-US" dirty="0"/>
              <a:t>MODEL AND FORMULATION</a:t>
            </a:r>
          </a:p>
        </p:txBody>
      </p:sp>
      <p:sp>
        <p:nvSpPr>
          <p:cNvPr id="9" name="Text Placeholder 8"/>
          <p:cNvSpPr>
            <a:spLocks noGrp="1"/>
          </p:cNvSpPr>
          <p:nvPr>
            <p:ph type="body" sz="quarter" idx="27"/>
          </p:nvPr>
        </p:nvSpPr>
        <p:spPr>
          <a:xfrm>
            <a:off x="16530320" y="38006689"/>
            <a:ext cx="15267305" cy="792864"/>
          </a:xfrm>
        </p:spPr>
        <p:style>
          <a:lnRef idx="1">
            <a:schemeClr val="accent1"/>
          </a:lnRef>
          <a:fillRef idx="2">
            <a:schemeClr val="accent1"/>
          </a:fillRef>
          <a:effectRef idx="1">
            <a:schemeClr val="accent1"/>
          </a:effectRef>
          <a:fontRef idx="minor">
            <a:schemeClr val="dk1"/>
          </a:fontRef>
        </p:style>
        <p:txBody>
          <a:bodyPr wrap="square"/>
          <a:lstStyle/>
          <a:p>
            <a:r>
              <a:rPr lang="en-US" dirty="0"/>
              <a:t>CONCLUSION</a:t>
            </a:r>
          </a:p>
        </p:txBody>
      </p:sp>
      <p:sp>
        <p:nvSpPr>
          <p:cNvPr id="10" name="Text Placeholder 9"/>
          <p:cNvSpPr>
            <a:spLocks noGrp="1"/>
          </p:cNvSpPr>
          <p:nvPr>
            <p:ph type="body" sz="quarter" idx="28"/>
          </p:nvPr>
        </p:nvSpPr>
        <p:spPr>
          <a:xfrm>
            <a:off x="16495224" y="38697707"/>
            <a:ext cx="15321052" cy="3411651"/>
          </a:xfrm>
        </p:spPr>
        <p:txBody>
          <a:bodyPr wrap="square"/>
          <a:lstStyle/>
          <a:p>
            <a:pPr algn="just"/>
            <a:r>
              <a:rPr lang="en-US" altLang="zh-CN" sz="4000" dirty="0"/>
              <a:t>        We have proposed a device-free localization algorithm KOMP based on kernel sparse coding, which achieve more accurate localization. KOMP uses the kernel function to increase the degree of data separability which also improve the localization performance. Experimental results demonstrate the outperformance of our proposed algorithm.</a:t>
            </a:r>
            <a:endParaRPr lang="zh-CN" altLang="en-US" sz="4000" dirty="0"/>
          </a:p>
        </p:txBody>
      </p:sp>
      <p:sp>
        <p:nvSpPr>
          <p:cNvPr id="51" name="Text Placeholder 50"/>
          <p:cNvSpPr>
            <a:spLocks noGrp="1"/>
          </p:cNvSpPr>
          <p:nvPr>
            <p:ph type="body" sz="quarter" idx="150"/>
          </p:nvPr>
        </p:nvSpPr>
        <p:spPr>
          <a:xfrm>
            <a:off x="7999602" y="3198659"/>
            <a:ext cx="17088414" cy="835531"/>
          </a:xfrm>
        </p:spPr>
        <p:txBody>
          <a:bodyPr>
            <a:noAutofit/>
          </a:bodyPr>
          <a:lstStyle/>
          <a:p>
            <a:r>
              <a:rPr lang="en-US" sz="3200" baseline="30000" dirty="0"/>
              <a:t>1</a:t>
            </a:r>
            <a:r>
              <a:rPr lang="en-US" sz="3200" dirty="0"/>
              <a:t>School of Artificial Intelligence, Guilin University of Electronic Technology, Guilin, China 541000</a:t>
            </a:r>
          </a:p>
          <a:p>
            <a:r>
              <a:rPr lang="en-US" sz="3200" dirty="0">
                <a:solidFill>
                  <a:schemeClr val="accent5">
                    <a:lumMod val="50000"/>
                  </a:schemeClr>
                </a:solidFill>
              </a:rPr>
              <a:t>*Email: sding@guet.edu.cn</a:t>
            </a:r>
          </a:p>
        </p:txBody>
      </p:sp>
      <p:sp>
        <p:nvSpPr>
          <p:cNvPr id="52" name="Text Placeholder 51"/>
          <p:cNvSpPr>
            <a:spLocks noGrp="1"/>
          </p:cNvSpPr>
          <p:nvPr>
            <p:ph type="body" sz="quarter" idx="151"/>
          </p:nvPr>
        </p:nvSpPr>
        <p:spPr>
          <a:xfrm>
            <a:off x="6542087" y="2342948"/>
            <a:ext cx="19788505" cy="998855"/>
          </a:xfrm>
        </p:spPr>
        <p:txBody>
          <a:bodyPr/>
          <a:lstStyle/>
          <a:p>
            <a:r>
              <a:rPr lang="en-US" sz="4800" dirty="0" err="1"/>
              <a:t>Yuqi</a:t>
            </a:r>
            <a:r>
              <a:rPr lang="en-US" sz="4800" dirty="0"/>
              <a:t> Jiang</a:t>
            </a:r>
            <a:r>
              <a:rPr lang="en-US" sz="4800" baseline="30000" dirty="0"/>
              <a:t>1</a:t>
            </a:r>
            <a:r>
              <a:rPr lang="en-US" sz="4800" dirty="0"/>
              <a:t>, </a:t>
            </a:r>
            <a:r>
              <a:rPr lang="en-US" sz="4800" dirty="0" err="1"/>
              <a:t>Benying</a:t>
            </a:r>
            <a:r>
              <a:rPr lang="en-US" sz="4800" dirty="0"/>
              <a:t> Tan</a:t>
            </a:r>
            <a:r>
              <a:rPr lang="en-US" altLang="zh-CN" sz="4800" baseline="30000" dirty="0"/>
              <a:t>1</a:t>
            </a:r>
            <a:r>
              <a:rPr lang="en-US" sz="4800" dirty="0"/>
              <a:t>, </a:t>
            </a:r>
            <a:r>
              <a:rPr lang="en-US" sz="4800" dirty="0" err="1"/>
              <a:t>Shuxue</a:t>
            </a:r>
            <a:r>
              <a:rPr lang="en-US" sz="4800" dirty="0"/>
              <a:t> Ding</a:t>
            </a:r>
            <a:r>
              <a:rPr lang="en-US" sz="4800" baseline="30000" dirty="0"/>
              <a:t>1</a:t>
            </a:r>
            <a:r>
              <a:rPr lang="en-US" altLang="zh-CN" sz="4800" baseline="30000" dirty="0"/>
              <a:t> ,*</a:t>
            </a:r>
            <a:r>
              <a:rPr lang="en-US" sz="4800" dirty="0"/>
              <a:t>, </a:t>
            </a:r>
            <a:r>
              <a:rPr lang="en-US" sz="4800" dirty="0" err="1"/>
              <a:t>Yujie</a:t>
            </a:r>
            <a:r>
              <a:rPr lang="en-US" sz="4800" dirty="0"/>
              <a:t> Li</a:t>
            </a:r>
            <a:r>
              <a:rPr lang="en-US" altLang="zh-CN" sz="4800" baseline="30000" dirty="0"/>
              <a:t>1</a:t>
            </a:r>
            <a:r>
              <a:rPr lang="en-US" sz="4800" dirty="0"/>
              <a:t>, </a:t>
            </a:r>
            <a:r>
              <a:rPr lang="en-US" sz="4800" dirty="0" err="1"/>
              <a:t>Xiaoju</a:t>
            </a:r>
            <a:r>
              <a:rPr lang="en-US" sz="4800" dirty="0"/>
              <a:t> Chen</a:t>
            </a:r>
            <a:r>
              <a:rPr lang="en-US" altLang="zh-CN" sz="4800" baseline="30000" dirty="0"/>
              <a:t>1</a:t>
            </a:r>
            <a:endParaRPr lang="en-US" sz="4800" baseline="30000" dirty="0">
              <a:solidFill>
                <a:schemeClr val="accent5">
                  <a:lumMod val="50000"/>
                </a:schemeClr>
              </a:solidFill>
            </a:endParaRPr>
          </a:p>
        </p:txBody>
      </p:sp>
      <p:sp>
        <p:nvSpPr>
          <p:cNvPr id="53" name="Text Placeholder 52"/>
          <p:cNvSpPr>
            <a:spLocks noGrp="1"/>
          </p:cNvSpPr>
          <p:nvPr>
            <p:ph type="body" sz="quarter" idx="153"/>
          </p:nvPr>
        </p:nvSpPr>
        <p:spPr>
          <a:xfrm>
            <a:off x="8235184" y="1312363"/>
            <a:ext cx="15574142" cy="1304565"/>
          </a:xfrm>
        </p:spPr>
        <p:txBody>
          <a:bodyPr>
            <a:normAutofit fontScale="92500" lnSpcReduction="10000"/>
          </a:bodyPr>
          <a:lstStyle/>
          <a:p>
            <a:pPr algn="ctr">
              <a:lnSpc>
                <a:spcPct val="80000"/>
              </a:lnSpc>
            </a:pPr>
            <a:r>
              <a:rPr lang="en-US" altLang="zh-CN" sz="5760" dirty="0"/>
              <a:t>Device-Free Indoor Localization Based on Kernel Sparse Representation</a:t>
            </a:r>
            <a:endParaRPr lang="zh-CN" altLang="en-US" sz="5760" dirty="0"/>
          </a:p>
        </p:txBody>
      </p:sp>
      <p:sp>
        <p:nvSpPr>
          <p:cNvPr id="4" name="四角形: 角を丸くする 3"/>
          <p:cNvSpPr/>
          <p:nvPr/>
        </p:nvSpPr>
        <p:spPr>
          <a:xfrm>
            <a:off x="6859636" y="42440269"/>
            <a:ext cx="2023142" cy="160025"/>
          </a:xfrm>
          <a:prstGeom prst="roundRect">
            <a:avLst/>
          </a:prstGeom>
          <a:solidFill>
            <a:srgbClr val="E8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5" name="正方形/長方形 4"/>
          <p:cNvSpPr/>
          <p:nvPr/>
        </p:nvSpPr>
        <p:spPr>
          <a:xfrm>
            <a:off x="6859636" y="42337400"/>
            <a:ext cx="1657377" cy="54864"/>
          </a:xfrm>
          <a:prstGeom prst="rect">
            <a:avLst/>
          </a:prstGeom>
          <a:solidFill>
            <a:srgbClr val="F4F9FE"/>
          </a:solidFill>
          <a:ln>
            <a:solidFill>
              <a:srgbClr val="F6F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0"/>
          </a:p>
        </p:txBody>
      </p:sp>
      <p:sp>
        <p:nvSpPr>
          <p:cNvPr id="18" name="Text Placeholder 5"/>
          <p:cNvSpPr>
            <a:spLocks noGrp="1"/>
          </p:cNvSpPr>
          <p:nvPr>
            <p:ph type="body" sz="quarter" idx="25"/>
          </p:nvPr>
        </p:nvSpPr>
        <p:spPr>
          <a:xfrm>
            <a:off x="16579509" y="14367360"/>
            <a:ext cx="15240635" cy="813192"/>
          </a:xfrm>
        </p:spPr>
        <p:style>
          <a:lnRef idx="1">
            <a:schemeClr val="accent1"/>
          </a:lnRef>
          <a:fillRef idx="2">
            <a:schemeClr val="accent1"/>
          </a:fillRef>
          <a:effectRef idx="1">
            <a:schemeClr val="accent1"/>
          </a:effectRef>
          <a:fontRef idx="minor">
            <a:schemeClr val="dk1"/>
          </a:fontRef>
        </p:style>
        <p:txBody>
          <a:bodyPr wrap="square"/>
          <a:lstStyle/>
          <a:p>
            <a:r>
              <a:rPr lang="en-US" dirty="0"/>
              <a:t>EXPERIMENTAL RESULTS</a:t>
            </a:r>
          </a:p>
        </p:txBody>
      </p:sp>
      <p:pic>
        <p:nvPicPr>
          <p:cNvPr id="22" name="図 21" descr="C:\Users\16090\Desktop\图片1.png图片1"/>
          <p:cNvPicPr>
            <a:picLocks noChangeAspect="1"/>
          </p:cNvPicPr>
          <p:nvPr/>
        </p:nvPicPr>
        <p:blipFill rotWithShape="1">
          <a:blip r:embed="rId3"/>
          <a:srcRect/>
          <a:stretch>
            <a:fillRect/>
          </a:stretch>
        </p:blipFill>
        <p:spPr>
          <a:xfrm>
            <a:off x="246885" y="1115695"/>
            <a:ext cx="8137525" cy="1618615"/>
          </a:xfrm>
          <a:prstGeom prst="rect">
            <a:avLst/>
          </a:prstGeom>
        </p:spPr>
      </p:pic>
      <p:sp>
        <p:nvSpPr>
          <p:cNvPr id="31" name="テキスト ボックス 60"/>
          <p:cNvSpPr txBox="1"/>
          <p:nvPr/>
        </p:nvSpPr>
        <p:spPr>
          <a:xfrm>
            <a:off x="691515" y="25475485"/>
            <a:ext cx="10171463" cy="646331"/>
          </a:xfrm>
          <a:prstGeom prst="rect">
            <a:avLst/>
          </a:prstGeom>
          <a:noFill/>
        </p:spPr>
        <p:txBody>
          <a:bodyPr wrap="square" rtlCol="0">
            <a:spAutoFit/>
          </a:bodyPr>
          <a:lstStyle/>
          <a:p>
            <a:pPr marL="342900" indent="-342900">
              <a:buFont typeface="Wingdings" panose="05000000000000000000" pitchFamily="2" charset="2"/>
              <a:buChar char="Ø"/>
            </a:pP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rPr>
              <a:t>Data Collection Stage</a:t>
            </a:r>
            <a:endParaRPr lang="zh-CN" altLang="en-US" sz="36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4" name="图片 33" descr="微信图片_20201125165718"/>
          <p:cNvPicPr>
            <a:picLocks noChangeAspect="1"/>
          </p:cNvPicPr>
          <p:nvPr/>
        </p:nvPicPr>
        <p:blipFill>
          <a:blip r:embed="rId4"/>
          <a:stretch>
            <a:fillRect/>
          </a:stretch>
        </p:blipFill>
        <p:spPr>
          <a:xfrm>
            <a:off x="24110950" y="1109307"/>
            <a:ext cx="7988300" cy="1903730"/>
          </a:xfrm>
          <a:prstGeom prst="rect">
            <a:avLst/>
          </a:prstGeom>
        </p:spPr>
      </p:pic>
      <p:sp>
        <p:nvSpPr>
          <p:cNvPr id="46" name="Text Placeholder 1">
            <a:extLst>
              <a:ext uri="{FF2B5EF4-FFF2-40B4-BE49-F238E27FC236}">
                <a16:creationId xmlns:a16="http://schemas.microsoft.com/office/drawing/2014/main" id="{8915DDFE-5107-B5D5-B0A1-1B30FC5B35FF}"/>
              </a:ext>
            </a:extLst>
          </p:cNvPr>
          <p:cNvSpPr txBox="1">
            <a:spLocks/>
          </p:cNvSpPr>
          <p:nvPr/>
        </p:nvSpPr>
        <p:spPr>
          <a:xfrm>
            <a:off x="16579508" y="9174215"/>
            <a:ext cx="15368905" cy="5440091"/>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We regard DFL as a classification problem. Our proposed model is based on kernel sparse representation, which combines kernel function with sparse representation. The kernel sparse representation can be obtained by generalizing the sparse representation. </a:t>
            </a:r>
          </a:p>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Then we use KOMP which we proposed to solve the equation after kernel transformation. We can obtain the sparse vector to achieve localization.</a:t>
            </a:r>
          </a:p>
        </p:txBody>
      </p:sp>
      <p:grpSp>
        <p:nvGrpSpPr>
          <p:cNvPr id="16" name="组合 15">
            <a:extLst>
              <a:ext uri="{FF2B5EF4-FFF2-40B4-BE49-F238E27FC236}">
                <a16:creationId xmlns:a16="http://schemas.microsoft.com/office/drawing/2014/main" id="{6E50F34C-0A62-498A-A5B9-E0413DF5BDE7}"/>
              </a:ext>
            </a:extLst>
          </p:cNvPr>
          <p:cNvGrpSpPr/>
          <p:nvPr/>
        </p:nvGrpSpPr>
        <p:grpSpPr>
          <a:xfrm>
            <a:off x="22014675" y="5799183"/>
            <a:ext cx="3828667" cy="1749717"/>
            <a:chOff x="22019422" y="12920687"/>
            <a:chExt cx="3828667" cy="1749717"/>
          </a:xfrm>
        </p:grpSpPr>
        <p:sp>
          <p:nvSpPr>
            <p:cNvPr id="49" name="箭头: 下 48">
              <a:extLst>
                <a:ext uri="{FF2B5EF4-FFF2-40B4-BE49-F238E27FC236}">
                  <a16:creationId xmlns:a16="http://schemas.microsoft.com/office/drawing/2014/main" id="{115BCCA4-F172-02BA-CBD5-2113B1A97BC4}"/>
                </a:ext>
              </a:extLst>
            </p:cNvPr>
            <p:cNvSpPr/>
            <p:nvPr/>
          </p:nvSpPr>
          <p:spPr>
            <a:xfrm rot="16200000">
              <a:off x="23671866" y="13601150"/>
              <a:ext cx="479356" cy="16591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a:extLst>
                <a:ext uri="{FF2B5EF4-FFF2-40B4-BE49-F238E27FC236}">
                  <a16:creationId xmlns:a16="http://schemas.microsoft.com/office/drawing/2014/main" id="{C97A14CC-FC98-E6C4-75C9-D99E720753E4}"/>
                </a:ext>
              </a:extLst>
            </p:cNvPr>
            <p:cNvSpPr txBox="1"/>
            <p:nvPr/>
          </p:nvSpPr>
          <p:spPr>
            <a:xfrm>
              <a:off x="22019422" y="12920687"/>
              <a:ext cx="3828667" cy="1323439"/>
            </a:xfrm>
            <a:prstGeom prst="rect">
              <a:avLst/>
            </a:prstGeom>
            <a:noFill/>
          </p:spPr>
          <p:txBody>
            <a:bodyPr wrap="square" rtlCol="0">
              <a:spAutoFit/>
            </a:bodyPr>
            <a:lstStyle/>
            <a:p>
              <a:pPr algn="ctr"/>
              <a:r>
                <a:rPr kumimoji="0" lang="en-US" altLang="zh-CN" sz="4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kernel transformation</a:t>
              </a:r>
              <a:endParaRPr lang="zh-CN" altLang="en-US" sz="2000" dirty="0">
                <a:latin typeface="Times New Roman" panose="02020603050405020304" pitchFamily="18" charset="0"/>
                <a:cs typeface="Times New Roman" panose="02020603050405020304" pitchFamily="18" charset="0"/>
              </a:endParaRPr>
            </a:p>
          </p:txBody>
        </p:sp>
      </p:grpSp>
      <p:grpSp>
        <p:nvGrpSpPr>
          <p:cNvPr id="54" name="组合 53">
            <a:extLst>
              <a:ext uri="{FF2B5EF4-FFF2-40B4-BE49-F238E27FC236}">
                <a16:creationId xmlns:a16="http://schemas.microsoft.com/office/drawing/2014/main" id="{F3E41EF6-59FF-FD06-B407-39CA2BD8F321}"/>
              </a:ext>
            </a:extLst>
          </p:cNvPr>
          <p:cNvGrpSpPr/>
          <p:nvPr/>
        </p:nvGrpSpPr>
        <p:grpSpPr>
          <a:xfrm>
            <a:off x="16621927" y="18902825"/>
            <a:ext cx="14927646" cy="6507708"/>
            <a:chOff x="13306194" y="20440650"/>
            <a:chExt cx="5621523" cy="2317750"/>
          </a:xfrm>
        </p:grpSpPr>
        <p:pic>
          <p:nvPicPr>
            <p:cNvPr id="56" name="图片 55">
              <a:extLst>
                <a:ext uri="{FF2B5EF4-FFF2-40B4-BE49-F238E27FC236}">
                  <a16:creationId xmlns:a16="http://schemas.microsoft.com/office/drawing/2014/main" id="{E0EC264E-D83E-1E1E-E27E-27B0C01658B0}"/>
                </a:ext>
              </a:extLst>
            </p:cNvPr>
            <p:cNvPicPr>
              <a:picLocks noChangeAspect="1"/>
            </p:cNvPicPr>
            <p:nvPr/>
          </p:nvPicPr>
          <p:blipFill rotWithShape="1">
            <a:blip r:embed="rId5">
              <a:extLst>
                <a:ext uri="{28A0092B-C50C-407E-A947-70E740481C1C}">
                  <a14:useLocalDpi xmlns:a14="http://schemas.microsoft.com/office/drawing/2010/main" val="0"/>
                </a:ext>
              </a:extLst>
            </a:blip>
            <a:srcRect l="2556"/>
            <a:stretch/>
          </p:blipFill>
          <p:spPr>
            <a:xfrm>
              <a:off x="13306194" y="20448905"/>
              <a:ext cx="2974412" cy="2289175"/>
            </a:xfrm>
            <a:prstGeom prst="rect">
              <a:avLst/>
            </a:prstGeom>
          </p:spPr>
        </p:pic>
        <p:pic>
          <p:nvPicPr>
            <p:cNvPr id="57" name="图片 56">
              <a:extLst>
                <a:ext uri="{FF2B5EF4-FFF2-40B4-BE49-F238E27FC236}">
                  <a16:creationId xmlns:a16="http://schemas.microsoft.com/office/drawing/2014/main" id="{86657EAD-B526-FAB3-DDB2-C83F3F4F4BFD}"/>
                </a:ext>
              </a:extLst>
            </p:cNvPr>
            <p:cNvPicPr>
              <a:picLocks noChangeAspect="1"/>
            </p:cNvPicPr>
            <p:nvPr/>
          </p:nvPicPr>
          <p:blipFill rotWithShape="1">
            <a:blip r:embed="rId6">
              <a:extLst>
                <a:ext uri="{28A0092B-C50C-407E-A947-70E740481C1C}">
                  <a14:useLocalDpi xmlns:a14="http://schemas.microsoft.com/office/drawing/2010/main" val="0"/>
                </a:ext>
              </a:extLst>
            </a:blip>
            <a:srcRect r="7878"/>
            <a:stretch/>
          </p:blipFill>
          <p:spPr>
            <a:xfrm>
              <a:off x="16081216" y="20440650"/>
              <a:ext cx="2846501" cy="2317750"/>
            </a:xfrm>
            <a:prstGeom prst="rect">
              <a:avLst/>
            </a:prstGeom>
          </p:spPr>
        </p:pic>
      </p:grpSp>
      <p:sp>
        <p:nvSpPr>
          <p:cNvPr id="59" name="Text Placeholder 1">
            <a:extLst>
              <a:ext uri="{FF2B5EF4-FFF2-40B4-BE49-F238E27FC236}">
                <a16:creationId xmlns:a16="http://schemas.microsoft.com/office/drawing/2014/main" id="{E74A6120-75F6-33FF-4290-0F1C44E6B9F2}"/>
              </a:ext>
            </a:extLst>
          </p:cNvPr>
          <p:cNvSpPr txBox="1">
            <a:spLocks/>
          </p:cNvSpPr>
          <p:nvPr/>
        </p:nvSpPr>
        <p:spPr>
          <a:xfrm>
            <a:off x="16621927" y="25146243"/>
            <a:ext cx="15368905" cy="2303655"/>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a:spcBef>
                <a:spcPts val="0"/>
              </a:spcBef>
              <a:extLst>
                <a:ext uri="{35155182-B16C-46BC-9424-99874614C6A1}">
                  <wpsdc:indentchars xmlns:wpsdc="http://www.wps.cn/officeDocument/2017/drawingmlCustomData" xmlns="" val="200" checksum="797548545"/>
                </a:ext>
              </a:extLst>
            </a:pPr>
            <a:r>
              <a:rPr lang="en-US" altLang="zh-CN" sz="3200" dirty="0">
                <a:solidFill>
                  <a:schemeClr val="tx1"/>
                </a:solidFill>
              </a:rPr>
              <a:t>Fig. 3.  Localization performance of our proposed KOMP based on the RBF kernel and                 the linear kernel respectively in different noise environments. On the left: The proposed KOMP localization accuracy based on the RBF kernel and the linear kernel. On the right: Average error (AE) of localization for different kernel functions.</a:t>
            </a:r>
            <a:endParaRPr lang="zh-CN" altLang="en-US" sz="3200" dirty="0">
              <a:solidFill>
                <a:schemeClr val="tx1"/>
              </a:solidFill>
            </a:endParaRPr>
          </a:p>
        </p:txBody>
      </p:sp>
      <p:grpSp>
        <p:nvGrpSpPr>
          <p:cNvPr id="55" name="组合 54">
            <a:extLst>
              <a:ext uri="{FF2B5EF4-FFF2-40B4-BE49-F238E27FC236}">
                <a16:creationId xmlns:a16="http://schemas.microsoft.com/office/drawing/2014/main" id="{C6954B55-7628-DE54-A916-4E484BA87274}"/>
              </a:ext>
            </a:extLst>
          </p:cNvPr>
          <p:cNvGrpSpPr/>
          <p:nvPr/>
        </p:nvGrpSpPr>
        <p:grpSpPr>
          <a:xfrm>
            <a:off x="16688382" y="27294447"/>
            <a:ext cx="15105484" cy="6394165"/>
            <a:chOff x="14403118" y="24398081"/>
            <a:chExt cx="5752187" cy="2344419"/>
          </a:xfrm>
        </p:grpSpPr>
        <p:pic>
          <p:nvPicPr>
            <p:cNvPr id="60" name="图片 59">
              <a:extLst>
                <a:ext uri="{FF2B5EF4-FFF2-40B4-BE49-F238E27FC236}">
                  <a16:creationId xmlns:a16="http://schemas.microsoft.com/office/drawing/2014/main" id="{C9DD031C-AED0-9EFD-E765-CB504499C48E}"/>
                </a:ext>
              </a:extLst>
            </p:cNvPr>
            <p:cNvPicPr>
              <a:picLocks noChangeAspect="1"/>
            </p:cNvPicPr>
            <p:nvPr/>
          </p:nvPicPr>
          <p:blipFill rotWithShape="1">
            <a:blip r:embed="rId7">
              <a:extLst>
                <a:ext uri="{28A0092B-C50C-407E-A947-70E740481C1C}">
                  <a14:useLocalDpi xmlns:a14="http://schemas.microsoft.com/office/drawing/2010/main" val="0"/>
                </a:ext>
              </a:extLst>
            </a:blip>
            <a:srcRect l="4567" t="2034"/>
            <a:stretch/>
          </p:blipFill>
          <p:spPr>
            <a:xfrm>
              <a:off x="14403118" y="24398081"/>
              <a:ext cx="3017902" cy="2324099"/>
            </a:xfrm>
            <a:prstGeom prst="rect">
              <a:avLst/>
            </a:prstGeom>
          </p:spPr>
        </p:pic>
        <p:pic>
          <p:nvPicPr>
            <p:cNvPr id="62" name="图片 61">
              <a:extLst>
                <a:ext uri="{FF2B5EF4-FFF2-40B4-BE49-F238E27FC236}">
                  <a16:creationId xmlns:a16="http://schemas.microsoft.com/office/drawing/2014/main" id="{A5FF1FB4-749C-D46B-BC34-0A94CD78DC07}"/>
                </a:ext>
              </a:extLst>
            </p:cNvPr>
            <p:cNvPicPr>
              <a:picLocks noChangeAspect="1"/>
            </p:cNvPicPr>
            <p:nvPr/>
          </p:nvPicPr>
          <p:blipFill rotWithShape="1">
            <a:blip r:embed="rId8">
              <a:extLst>
                <a:ext uri="{28A0092B-C50C-407E-A947-70E740481C1C}">
                  <a14:useLocalDpi xmlns:a14="http://schemas.microsoft.com/office/drawing/2010/main" val="0"/>
                </a:ext>
              </a:extLst>
            </a:blip>
            <a:srcRect t="4747" r="7031"/>
            <a:stretch/>
          </p:blipFill>
          <p:spPr>
            <a:xfrm>
              <a:off x="17165750" y="24445258"/>
              <a:ext cx="2989555" cy="2297242"/>
            </a:xfrm>
            <a:prstGeom prst="rect">
              <a:avLst/>
            </a:prstGeom>
          </p:spPr>
        </p:pic>
      </p:grpSp>
      <p:sp>
        <p:nvSpPr>
          <p:cNvPr id="63" name="Text Placeholder 1">
            <a:extLst>
              <a:ext uri="{FF2B5EF4-FFF2-40B4-BE49-F238E27FC236}">
                <a16:creationId xmlns:a16="http://schemas.microsoft.com/office/drawing/2014/main" id="{D6254B55-FD9C-126D-1D05-B15A8BD164CC}"/>
              </a:ext>
            </a:extLst>
          </p:cNvPr>
          <p:cNvSpPr txBox="1">
            <a:spLocks/>
          </p:cNvSpPr>
          <p:nvPr/>
        </p:nvSpPr>
        <p:spPr>
          <a:xfrm>
            <a:off x="16530320" y="33326602"/>
            <a:ext cx="15368905" cy="2303655"/>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algn="just">
              <a:spcBef>
                <a:spcPts val="0"/>
              </a:spcBef>
              <a:extLst>
                <a:ext uri="{35155182-B16C-46BC-9424-99874614C6A1}">
                  <wpsdc:indentchars xmlns:wpsdc="http://www.wps.cn/officeDocument/2017/drawingmlCustomData" xmlns="" val="200" checksum="797548545"/>
                </a:ext>
              </a:extLst>
            </a:pPr>
            <a:r>
              <a:rPr lang="en-US" altLang="zh-CN" sz="3200" dirty="0">
                <a:solidFill>
                  <a:schemeClr val="tx1"/>
                </a:solidFill>
              </a:rPr>
              <a:t>Fig. 4.  Localization performance of the proposed KOMP and the compared algorithms in different noise environments, i.e., different SNR. On the left: Localization accuracy of KOMP and other compared algorithms. On the right: Average error (AE) of localization for different algorithms.</a:t>
            </a:r>
            <a:endParaRPr lang="zh-CN" altLang="en-US" sz="3200" dirty="0">
              <a:solidFill>
                <a:schemeClr val="tx1"/>
              </a:solidFill>
            </a:endParaRPr>
          </a:p>
        </p:txBody>
      </p:sp>
      <p:sp>
        <p:nvSpPr>
          <p:cNvPr id="11" name="文本框 10">
            <a:extLst>
              <a:ext uri="{FF2B5EF4-FFF2-40B4-BE49-F238E27FC236}">
                <a16:creationId xmlns:a16="http://schemas.microsoft.com/office/drawing/2014/main" id="{54745C6E-7C5A-43D5-6BF5-482791E4D56E}"/>
              </a:ext>
            </a:extLst>
          </p:cNvPr>
          <p:cNvSpPr txBox="1"/>
          <p:nvPr/>
        </p:nvSpPr>
        <p:spPr>
          <a:xfrm>
            <a:off x="4598899" y="23707591"/>
            <a:ext cx="10683982"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Fig. 1.  Overall device-free localization process</a:t>
            </a:r>
            <a:endParaRPr lang="zh-CN" altLang="en-US" sz="320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C4DDAF26-A4E8-4710-803C-D80FF79CE90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85939" y="26369003"/>
            <a:ext cx="13796942" cy="9357926"/>
          </a:xfrm>
          <a:prstGeom prst="rect">
            <a:avLst/>
          </a:prstGeom>
          <a:noFill/>
          <a:ln>
            <a:noFill/>
          </a:ln>
        </p:spPr>
      </p:pic>
      <p:sp>
        <p:nvSpPr>
          <p:cNvPr id="13" name="文本框 12">
            <a:extLst>
              <a:ext uri="{FF2B5EF4-FFF2-40B4-BE49-F238E27FC236}">
                <a16:creationId xmlns:a16="http://schemas.microsoft.com/office/drawing/2014/main" id="{585A0039-7178-234F-73EF-B4CD08F7AC2E}"/>
              </a:ext>
            </a:extLst>
          </p:cNvPr>
          <p:cNvSpPr txBox="1"/>
          <p:nvPr/>
        </p:nvSpPr>
        <p:spPr>
          <a:xfrm>
            <a:off x="3825177" y="35924490"/>
            <a:ext cx="10683982" cy="584775"/>
          </a:xfrm>
          <a:prstGeom prst="rect">
            <a:avLst/>
          </a:prstGeom>
          <a:noFill/>
        </p:spPr>
        <p:txBody>
          <a:bodyPr wrap="square" rtlCol="0">
            <a:spAutoFit/>
          </a:bodyPr>
          <a:lstStyle/>
          <a:p>
            <a:pPr marL="342900" lvl="0" indent="-342900" algn="just">
              <a:spcBef>
                <a:spcPts val="400"/>
              </a:spcBef>
              <a:spcAft>
                <a:spcPts val="1000"/>
              </a:spcAft>
              <a:buSzPts val="800"/>
              <a:buFont typeface="Times New Roman" panose="02020603050405020304" pitchFamily="18" charset="0"/>
              <a:buAutoNum type="arabicPeriod"/>
              <a:tabLst>
                <a:tab pos="338455" algn="l"/>
              </a:tabLst>
            </a:pPr>
            <a:r>
              <a:rPr lang="en-US" altLang="zh-CN" sz="3200" dirty="0">
                <a:effectLst/>
                <a:latin typeface="Times New Roman" panose="02020603050405020304" pitchFamily="18" charset="0"/>
                <a:ea typeface="宋体" panose="02010600030101010101" pitchFamily="2" charset="-122"/>
              </a:rPr>
              <a:t>Fig. 2.  Scene model for device-free localization</a:t>
            </a:r>
            <a:endParaRPr lang="zh-CN" altLang="zh-CN" sz="3200" dirty="0">
              <a:effectLst/>
              <a:latin typeface="Times New Roman" panose="02020603050405020304" pitchFamily="18" charset="0"/>
              <a:ea typeface="宋体" panose="02010600030101010101" pitchFamily="2" charset="-122"/>
            </a:endParaRPr>
          </a:p>
        </p:txBody>
      </p:sp>
      <mc:AlternateContent xmlns:mc="http://schemas.openxmlformats.org/markup-compatibility/2006">
        <mc:Choice xmlns:a14="http://schemas.microsoft.com/office/drawing/2010/main" Requires="a14">
          <p:sp>
            <p:nvSpPr>
              <p:cNvPr id="14" name="Text Placeholder 1">
                <a:extLst>
                  <a:ext uri="{FF2B5EF4-FFF2-40B4-BE49-F238E27FC236}">
                    <a16:creationId xmlns:a16="http://schemas.microsoft.com/office/drawing/2014/main" id="{5E8C5A3C-5E27-8C82-9CEE-574455AF4396}"/>
                  </a:ext>
                </a:extLst>
              </p:cNvPr>
              <p:cNvSpPr txBox="1">
                <a:spLocks/>
              </p:cNvSpPr>
              <p:nvPr/>
            </p:nvSpPr>
            <p:spPr>
              <a:xfrm>
                <a:off x="653350" y="36462334"/>
                <a:ext cx="15368905" cy="5440091"/>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A localization area divided into n×n grids serves as the setting for our localization system. M non-movable receiving sensors are laid out around the localization area. At the same time, a movable transmitting sensor is laid out. When the localization target is in the grid numbered </a:t>
                </a:r>
                <a:r>
                  <a:rPr lang="en-US" altLang="zh-CN" sz="4000" i="1" dirty="0" err="1"/>
                  <a:t>i</a:t>
                </a:r>
                <a:r>
                  <a:rPr lang="en-US" altLang="zh-CN" sz="4000" dirty="0"/>
                  <a:t> (ⅈ=1,2,⋯</a:t>
                </a:r>
                <a14:m>
                  <m:oMath xmlns:m="http://schemas.openxmlformats.org/officeDocument/2006/math">
                    <m:sSup>
                      <m:sSupPr>
                        <m:ctrlPr>
                          <a:rPr lang="en-US" altLang="zh-CN" sz="4000" i="1" dirty="0" smtClean="0">
                            <a:solidFill>
                              <a:srgbClr val="836967"/>
                            </a:solidFill>
                            <a:latin typeface="Cambria Math" panose="02040503050406030204" pitchFamily="18" charset="0"/>
                          </a:rPr>
                        </m:ctrlPr>
                      </m:sSupPr>
                      <m:e>
                        <m:r>
                          <a:rPr lang="en-US" altLang="zh-CN" sz="4000" i="1" dirty="0" smtClean="0">
                            <a:latin typeface="Cambria Math" panose="02040503050406030204" pitchFamily="18" charset="0"/>
                          </a:rPr>
                          <m:t>𝑛</m:t>
                        </m:r>
                      </m:e>
                      <m:sup>
                        <m:r>
                          <a:rPr lang="en-US" altLang="zh-CN" sz="4000" i="1" dirty="0" smtClean="0">
                            <a:latin typeface="Cambria Math" panose="02040503050406030204" pitchFamily="18" charset="0"/>
                          </a:rPr>
                          <m:t>2</m:t>
                        </m:r>
                      </m:sup>
                    </m:sSup>
                  </m:oMath>
                </a14:m>
                <a:r>
                  <a:rPr lang="en-US" altLang="zh-CN" sz="4000" dirty="0"/>
                  <a:t>), the transmitting sensor traverses the N locations to transmit the signal, and the M receiving sensors receive the received signal strength (RSS) of signals. </a:t>
                </a:r>
                <a:endParaRPr lang="zh-CN" altLang="en-US" sz="4000" dirty="0"/>
              </a:p>
            </p:txBody>
          </p:sp>
        </mc:Choice>
        <mc:Fallback>
          <p:sp>
            <p:nvSpPr>
              <p:cNvPr id="14" name="Text Placeholder 1">
                <a:extLst>
                  <a:ext uri="{FF2B5EF4-FFF2-40B4-BE49-F238E27FC236}">
                    <a16:creationId xmlns:a16="http://schemas.microsoft.com/office/drawing/2014/main" id="{5E8C5A3C-5E27-8C82-9CEE-574455AF4396}"/>
                  </a:ext>
                </a:extLst>
              </p:cNvPr>
              <p:cNvSpPr txBox="1">
                <a:spLocks noRot="1" noChangeAspect="1" noMove="1" noResize="1" noEditPoints="1" noAdjustHandles="1" noChangeArrowheads="1" noChangeShapeType="1" noTextEdit="1"/>
              </p:cNvSpPr>
              <p:nvPr/>
            </p:nvSpPr>
            <p:spPr>
              <a:xfrm>
                <a:off x="653350" y="36462334"/>
                <a:ext cx="15368905" cy="5440091"/>
              </a:xfrm>
              <a:prstGeom prst="rect">
                <a:avLst/>
              </a:prstGeom>
              <a:blipFill>
                <a:blip r:embed="rId10"/>
                <a:stretch>
                  <a:fillRect l="-912" r="-952" b="-1680"/>
                </a:stretch>
              </a:blipFill>
            </p:spPr>
            <p:txBody>
              <a:bodyPr/>
              <a:lstStyle/>
              <a:p>
                <a:r>
                  <a:rPr lang="zh-CN" altLang="en-US">
                    <a:noFill/>
                  </a:rPr>
                  <a:t> </a:t>
                </a:r>
              </a:p>
            </p:txBody>
          </p:sp>
        </mc:Fallback>
      </mc:AlternateContent>
      <p:sp>
        <p:nvSpPr>
          <p:cNvPr id="15" name="テキスト ボックス 60">
            <a:extLst>
              <a:ext uri="{FF2B5EF4-FFF2-40B4-BE49-F238E27FC236}">
                <a16:creationId xmlns:a16="http://schemas.microsoft.com/office/drawing/2014/main" id="{B60BB4F0-31EE-F76B-A34D-6ED53CBEEAF8}"/>
              </a:ext>
            </a:extLst>
          </p:cNvPr>
          <p:cNvSpPr txBox="1"/>
          <p:nvPr/>
        </p:nvSpPr>
        <p:spPr>
          <a:xfrm>
            <a:off x="16542625" y="5433215"/>
            <a:ext cx="11405190" cy="646331"/>
          </a:xfrm>
          <a:prstGeom prst="rect">
            <a:avLst/>
          </a:prstGeom>
          <a:noFill/>
        </p:spPr>
        <p:txBody>
          <a:bodyPr wrap="square" rtlCol="0">
            <a:spAutoFit/>
          </a:bodyPr>
          <a:lstStyle/>
          <a:p>
            <a:pPr marL="342900" indent="-342900">
              <a:buFont typeface="Wingdings" panose="05000000000000000000" pitchFamily="2" charset="2"/>
              <a:buChar char="Ø"/>
            </a:pP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rPr>
              <a:t>Data Processing Stage:</a:t>
            </a:r>
            <a:endParaRPr lang="zh-CN" altLang="en-US" sz="36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3246D1A3-8EB1-73F4-1FC3-7E31A1FC98BD}"/>
              </a:ext>
            </a:extLst>
          </p:cNvPr>
          <p:cNvSpPr txBox="1"/>
          <p:nvPr/>
        </p:nvSpPr>
        <p:spPr>
          <a:xfrm>
            <a:off x="21944297" y="8788630"/>
            <a:ext cx="10683982"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Target equation conversion</a:t>
            </a:r>
            <a:endParaRPr lang="zh-CN" altLang="en-US" sz="3200" dirty="0">
              <a:latin typeface="Times New Roman" panose="02020603050405020304" pitchFamily="18" charset="0"/>
              <a:cs typeface="Times New Roman" panose="02020603050405020304" pitchFamily="18" charset="0"/>
            </a:endParaRPr>
          </a:p>
        </p:txBody>
      </p:sp>
      <p:sp>
        <p:nvSpPr>
          <p:cNvPr id="19" name="Text Placeholder 1">
            <a:extLst>
              <a:ext uri="{FF2B5EF4-FFF2-40B4-BE49-F238E27FC236}">
                <a16:creationId xmlns:a16="http://schemas.microsoft.com/office/drawing/2014/main" id="{F612A005-0A77-B9FC-4F76-7A892B3D2546}"/>
              </a:ext>
            </a:extLst>
          </p:cNvPr>
          <p:cNvSpPr txBox="1">
            <a:spLocks/>
          </p:cNvSpPr>
          <p:nvPr/>
        </p:nvSpPr>
        <p:spPr>
          <a:xfrm>
            <a:off x="16530320" y="15576904"/>
            <a:ext cx="15368905" cy="3962764"/>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20000"/>
              </a:lnSpc>
              <a:spcBef>
                <a:spcPts val="0"/>
              </a:spcBef>
              <a:extLst>
                <a:ext uri="{35155182-B16C-46BC-9424-99874614C6A1}">
                  <wpsdc:indentchars xmlns:wpsdc="http://www.wps.cn/officeDocument/2017/drawingmlCustomData" xmlns="" val="200" checksum="797548545"/>
                </a:ext>
              </a:extLst>
            </a:pPr>
            <a:r>
              <a:rPr lang="en-US" altLang="zh-CN" sz="4000" dirty="0"/>
              <a:t>We arranged six sensor receiving nodes and one sensor transmitting node around a 3m×3m experimental scenario. Each grid in this localization region is 0.5 m×0.5 m and has a size of 6×6. When the localization target is in it, the transmitting node transmits radio waves, and the receiving node receives them. </a:t>
            </a:r>
            <a:endParaRPr lang="zh-CN" altLang="en-US" sz="4000" dirty="0"/>
          </a:p>
        </p:txBody>
      </p:sp>
      <p:sp>
        <p:nvSpPr>
          <p:cNvPr id="21" name="テキスト ボックス 60">
            <a:extLst>
              <a:ext uri="{FF2B5EF4-FFF2-40B4-BE49-F238E27FC236}">
                <a16:creationId xmlns:a16="http://schemas.microsoft.com/office/drawing/2014/main" id="{D4E07BD7-9BCC-CF14-AD17-333B6AC8A3FF}"/>
              </a:ext>
            </a:extLst>
          </p:cNvPr>
          <p:cNvSpPr txBox="1"/>
          <p:nvPr/>
        </p:nvSpPr>
        <p:spPr>
          <a:xfrm>
            <a:off x="16486285" y="15225239"/>
            <a:ext cx="14146132" cy="646331"/>
          </a:xfrm>
          <a:prstGeom prst="rect">
            <a:avLst/>
          </a:prstGeom>
          <a:noFill/>
        </p:spPr>
        <p:txBody>
          <a:bodyPr wrap="square" rtlCol="0">
            <a:spAutoFit/>
          </a:bodyPr>
          <a:lstStyle/>
          <a:p>
            <a:pPr marL="342900" indent="-342900">
              <a:buFont typeface="Wingdings" panose="05000000000000000000" pitchFamily="2" charset="2"/>
              <a:buChar char="Ø"/>
            </a:pP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rPr>
              <a:t>Actual experimental data collected for device-free localization</a:t>
            </a:r>
            <a:endParaRPr lang="zh-CN" altLang="en-US" sz="36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4" name="Text Placeholder 1">
            <a:extLst>
              <a:ext uri="{FF2B5EF4-FFF2-40B4-BE49-F238E27FC236}">
                <a16:creationId xmlns:a16="http://schemas.microsoft.com/office/drawing/2014/main" id="{A3815F5A-9964-C5DF-D828-EAEBAA64F2B5}"/>
              </a:ext>
            </a:extLst>
          </p:cNvPr>
          <p:cNvSpPr txBox="1">
            <a:spLocks/>
          </p:cNvSpPr>
          <p:nvPr/>
        </p:nvSpPr>
        <p:spPr>
          <a:xfrm>
            <a:off x="16593995" y="35204007"/>
            <a:ext cx="15368905" cy="2993267"/>
          </a:xfrm>
          <a:prstGeom prst="rect">
            <a:avLst/>
          </a:prstGeom>
        </p:spPr>
        <p:txBody>
          <a:bodyPr wrap="square" lIns="165328" tIns="165328" rIns="165328" bIns="165328">
            <a:spAutoFit/>
          </a:bodyPr>
          <a:lstStyle>
            <a:lvl1pPr marL="0" indent="0" algn="l" defTabSz="5724525" rtl="0" eaLnBrk="1" latinLnBrk="0" hangingPunct="1">
              <a:spcBef>
                <a:spcPct val="36000"/>
              </a:spcBef>
              <a:buFont typeface="Arial" panose="020B0604020202020204" pitchFamily="34" charset="0"/>
              <a:buNone/>
              <a:defRPr sz="360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93738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2pPr>
            <a:lvl3pPr marL="2682875" indent="-74549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3pPr>
            <a:lvl4pPr marL="3502660" indent="-819785"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4pPr>
            <a:lvl5pPr marL="4099560" indent="-596900" algn="l" defTabSz="5724525" rtl="0" eaLnBrk="1" latinLnBrk="0" hangingPunct="1">
              <a:spcBef>
                <a:spcPct val="36000"/>
              </a:spcBef>
              <a:buFont typeface="Arial" panose="020B0604020202020204" pitchFamily="34" charset="0"/>
              <a:buChar char="»"/>
              <a:defRPr sz="3245" kern="1200">
                <a:solidFill>
                  <a:schemeClr val="tx1"/>
                </a:solidFill>
                <a:latin typeface="Trebuchet MS" panose="020B0603020202020204" pitchFamily="34" charset="0"/>
                <a:ea typeface="+mn-ea"/>
                <a:cs typeface="+mn-cs"/>
              </a:defRPr>
            </a:lvl5pPr>
            <a:lvl6pPr marL="1574165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6pPr>
            <a:lvl7pPr marL="1860296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7pPr>
            <a:lvl8pPr marL="21465540"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8pPr>
            <a:lvl9pPr marL="24327485" indent="-1431290" algn="l" defTabSz="5724525" rtl="0" eaLnBrk="1" latinLnBrk="0" hangingPunct="1">
              <a:spcBef>
                <a:spcPct val="36000"/>
              </a:spcBef>
              <a:buFont typeface="Arial" panose="020B0604020202020204" pitchFamily="34" charset="0"/>
              <a:buChar char="•"/>
              <a:defRPr sz="12625" kern="1200">
                <a:solidFill>
                  <a:schemeClr val="tx1"/>
                </a:solidFill>
                <a:latin typeface="+mn-lt"/>
                <a:ea typeface="+mn-ea"/>
                <a:cs typeface="+mn-cs"/>
              </a:defRPr>
            </a:lvl9pPr>
          </a:lstStyle>
          <a:p>
            <a:pPr indent="914400" algn="just">
              <a:lnSpc>
                <a:spcPct val="110000"/>
              </a:lnSpc>
              <a:spcBef>
                <a:spcPts val="0"/>
              </a:spcBef>
              <a:extLst>
                <a:ext uri="{35155182-B16C-46BC-9424-99874614C6A1}">
                  <wpsdc:indentchars xmlns:wpsdc="http://www.wps.cn/officeDocument/2017/drawingmlCustomData" xmlns="" val="200" checksum="797548545"/>
                </a:ext>
              </a:extLst>
            </a:pPr>
            <a:r>
              <a:rPr lang="en-US" altLang="zh-CN" sz="4000" dirty="0"/>
              <a:t>As shown in Fig. 4 and Fig. 5, all experiments can verify the effectiveness of KOMP. The nonlinear algorithm KOMP has noise resistance and higher accuracy. KOMP also performs better on the average error of localization.</a:t>
            </a:r>
            <a:endParaRPr lang="zh-CN" altLang="en-US" sz="4000" dirty="0"/>
          </a:p>
        </p:txBody>
      </p:sp>
      <p:pic>
        <p:nvPicPr>
          <p:cNvPr id="25" name="图片 24">
            <a:extLst>
              <a:ext uri="{FF2B5EF4-FFF2-40B4-BE49-F238E27FC236}">
                <a16:creationId xmlns:a16="http://schemas.microsoft.com/office/drawing/2014/main" id="{5B0AB1FC-04CC-97F2-53AD-1BCEF63402BC}"/>
              </a:ext>
            </a:extLst>
          </p:cNvPr>
          <p:cNvPicPr>
            <a:picLocks noChangeAspect="1"/>
          </p:cNvPicPr>
          <p:nvPr/>
        </p:nvPicPr>
        <p:blipFill>
          <a:blip r:embed="rId11"/>
          <a:stretch>
            <a:fillRect/>
          </a:stretch>
        </p:blipFill>
        <p:spPr>
          <a:xfrm>
            <a:off x="1160505" y="14614306"/>
            <a:ext cx="14739137" cy="9168828"/>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6AB5A062-0765-68CD-D663-0719F4F1B3A0}"/>
                  </a:ext>
                </a:extLst>
              </p:cNvPr>
              <p:cNvSpPr txBox="1"/>
              <p:nvPr/>
            </p:nvSpPr>
            <p:spPr>
              <a:xfrm>
                <a:off x="17122966" y="6445171"/>
                <a:ext cx="5083742" cy="201080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begChr m:val="{"/>
                          <m:endChr m:val=""/>
                          <m:ctrlPr>
                            <a:rPr lang="zh-CN" altLang="zh-CN" sz="4800" i="1" smtClean="0">
                              <a:effectLst/>
                              <a:latin typeface="Cambria Math" panose="02040503050406030204" pitchFamily="18" charset="0"/>
                              <a:ea typeface="Cambria Math" panose="02040503050406030204" pitchFamily="18" charset="0"/>
                            </a:rPr>
                          </m:ctrlPr>
                        </m:dPr>
                        <m:e>
                          <m:m>
                            <m:mPr>
                              <m:mcs>
                                <m:mc>
                                  <m:mcPr>
                                    <m:count m:val="1"/>
                                    <m:mcJc m:val="center"/>
                                  </m:mcPr>
                                </m:mc>
                              </m:mcs>
                              <m:ctrlPr>
                                <a:rPr lang="zh-CN" altLang="zh-CN" sz="4800" i="1">
                                  <a:effectLst/>
                                  <a:latin typeface="Cambria Math" panose="02040503050406030204" pitchFamily="18" charset="0"/>
                                  <a:ea typeface="Cambria Math" panose="02040503050406030204" pitchFamily="18" charset="0"/>
                                </a:rPr>
                              </m:ctrlPr>
                            </m:mPr>
                            <m:mr>
                              <m:e>
                                <m:limLow>
                                  <m:limLowPr>
                                    <m:ctrlPr>
                                      <a:rPr lang="zh-CN" altLang="zh-CN" sz="4800" i="1">
                                        <a:effectLst/>
                                        <a:latin typeface="Cambria Math" panose="02040503050406030204" pitchFamily="18" charset="0"/>
                                        <a:ea typeface="Cambria Math" panose="02040503050406030204" pitchFamily="18" charset="0"/>
                                      </a:rPr>
                                    </m:ctrlPr>
                                  </m:limLowPr>
                                  <m:e>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𝑚𝑖𝑛</m:t>
                                    </m:r>
                                  </m:e>
                                  <m:lim>
                                    <m:r>
                                      <a:rPr lang="en-US" altLang="zh-CN" sz="4800" b="1" i="1">
                                        <a:effectLst/>
                                        <a:latin typeface="Cambria Math" panose="02040503050406030204" pitchFamily="18" charset="0"/>
                                        <a:ea typeface="宋体" panose="02010600030101010101" pitchFamily="2" charset="-122"/>
                                        <a:cs typeface="Times New Roman" panose="02020603050405020304" pitchFamily="18" charset="0"/>
                                      </a:rPr>
                                      <m:t>𝛂</m:t>
                                    </m:r>
                                  </m:lim>
                                </m:limLow>
                                <m:r>
                                  <a:rPr lang="en-US" altLang="zh-CN" sz="4800" i="1">
                                    <a:effectLst/>
                                    <a:latin typeface="Cambria Math" panose="02040503050406030204" pitchFamily="18" charset="0"/>
                                    <a:cs typeface="宋体" panose="02010600030101010101" pitchFamily="2" charset="-122"/>
                                  </a:rPr>
                                  <m:t>∥</m:t>
                                </m:r>
                                <m:r>
                                  <a:rPr lang="en-US" altLang="zh-CN" sz="4800" b="1" i="1">
                                    <a:effectLst/>
                                    <a:latin typeface="Cambria Math" panose="02040503050406030204" pitchFamily="18" charset="0"/>
                                    <a:ea typeface="宋体" panose="02010600030101010101" pitchFamily="2" charset="-122"/>
                                    <a:cs typeface="Times New Roman" panose="02020603050405020304" pitchFamily="18" charset="0"/>
                                  </a:rPr>
                                  <m:t>𝐱</m:t>
                                </m:r>
                                <m:r>
                                  <a:rPr lang="en-US" altLang="zh-CN" sz="4800" i="1">
                                    <a:effectLst/>
                                    <a:latin typeface="Cambria Math" panose="02040503050406030204" pitchFamily="18" charset="0"/>
                                    <a:ea typeface="宋体" panose="02010600030101010101" pitchFamily="2" charset="-122"/>
                                  </a:rPr>
                                  <m:t>−</m:t>
                                </m:r>
                                <m:r>
                                  <a:rPr lang="en-US" altLang="zh-CN" sz="4800" b="1" i="1">
                                    <a:effectLst/>
                                    <a:latin typeface="Cambria Math" panose="02040503050406030204" pitchFamily="18" charset="0"/>
                                    <a:ea typeface="宋体" panose="02010600030101010101" pitchFamily="2" charset="-122"/>
                                    <a:cs typeface="Times New Roman" panose="02020603050405020304" pitchFamily="18" charset="0"/>
                                  </a:rPr>
                                  <m:t>𝐗</m:t>
                                </m:r>
                                <m:r>
                                  <a:rPr lang="en-US" altLang="zh-CN" sz="4800" b="1" i="1">
                                    <a:effectLst/>
                                    <a:latin typeface="Cambria Math" panose="02040503050406030204" pitchFamily="18" charset="0"/>
                                    <a:ea typeface="宋体" panose="02010600030101010101" pitchFamily="2" charset="-122"/>
                                    <a:cs typeface="Times New Roman" panose="02020603050405020304" pitchFamily="18" charset="0"/>
                                  </a:rPr>
                                  <m:t>𝛂</m:t>
                                </m:r>
                                <m:sSub>
                                  <m:sSubPr>
                                    <m:ctrlPr>
                                      <a:rPr lang="zh-CN" altLang="zh-CN" sz="4800" i="1">
                                        <a:effectLst/>
                                        <a:latin typeface="Cambria Math" panose="02040503050406030204" pitchFamily="18" charset="0"/>
                                        <a:ea typeface="Cambria Math" panose="02040503050406030204" pitchFamily="18" charset="0"/>
                                      </a:rPr>
                                    </m:ctrlPr>
                                  </m:sSubPr>
                                  <m:e>
                                    <m:r>
                                      <a:rPr lang="en-US" altLang="zh-CN" sz="4800" i="1">
                                        <a:effectLst/>
                                        <a:latin typeface="Cambria Math" panose="02040503050406030204" pitchFamily="18" charset="0"/>
                                        <a:cs typeface="宋体" panose="02010600030101010101" pitchFamily="2" charset="-122"/>
                                      </a:rPr>
                                      <m:t>∥</m:t>
                                    </m:r>
                                  </m:e>
                                  <m:sub>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2</m:t>
                                    </m:r>
                                  </m:sub>
                                </m:sSub>
                              </m:e>
                            </m:mr>
                            <m:mr>
                              <m:e>
                                <m:r>
                                  <m:rPr>
                                    <m:nor/>
                                  </m:rPr>
                                  <a:rPr lang="en-US" altLang="zh-CN" sz="4800" i="1">
                                    <a:effectLst/>
                                    <a:latin typeface="Times New Roman" panose="02020603050405020304" pitchFamily="18" charset="0"/>
                                    <a:ea typeface="宋体" panose="02010600030101010101" pitchFamily="2" charset="-122"/>
                                  </a:rPr>
                                  <m:t> </m:t>
                                </m:r>
                                <m:r>
                                  <m:rPr>
                                    <m:nor/>
                                  </m:rPr>
                                  <a:rPr lang="en-US" altLang="zh-CN" sz="4800">
                                    <a:effectLst/>
                                    <a:latin typeface="Cambria Math" panose="02040503050406030204" pitchFamily="18" charset="0"/>
                                    <a:ea typeface="宋体" panose="02010600030101010101" pitchFamily="2" charset="-122"/>
                                    <a:cs typeface="Times New Roman" panose="02020603050405020304" pitchFamily="18" charset="0"/>
                                  </a:rPr>
                                  <m:t>subject</m:t>
                                </m:r>
                                <m:r>
                                  <m:rPr>
                                    <m:nor/>
                                  </m:rPr>
                                  <a:rPr lang="en-US" altLang="zh-CN" sz="4800">
                                    <a:effectLst/>
                                    <a:latin typeface="Cambria Math" panose="02040503050406030204" pitchFamily="18" charset="0"/>
                                    <a:ea typeface="宋体" panose="02010600030101010101" pitchFamily="2" charset="-122"/>
                                    <a:cs typeface="Times New Roman" panose="02020603050405020304" pitchFamily="18" charset="0"/>
                                  </a:rPr>
                                  <m:t> </m:t>
                                </m:r>
                                <m:r>
                                  <m:rPr>
                                    <m:nor/>
                                  </m:rPr>
                                  <a:rPr lang="en-US" altLang="zh-CN" sz="4800">
                                    <a:effectLst/>
                                    <a:latin typeface="Cambria Math" panose="02040503050406030204" pitchFamily="18" charset="0"/>
                                    <a:ea typeface="宋体" panose="02010600030101010101" pitchFamily="2" charset="-122"/>
                                    <a:cs typeface="Times New Roman" panose="02020603050405020304" pitchFamily="18" charset="0"/>
                                  </a:rPr>
                                  <m:t>to</m:t>
                                </m:r>
                                <m:r>
                                  <a:rPr lang="en-US" altLang="zh-CN" sz="4800">
                                    <a:effectLst/>
                                    <a:latin typeface="Cambria Math" panose="02040503050406030204" pitchFamily="18" charset="0"/>
                                    <a:cs typeface="宋体" panose="02010600030101010101" pitchFamily="2" charset="-122"/>
                                  </a:rPr>
                                  <m:t>∥</m:t>
                                </m:r>
                                <m:r>
                                  <a:rPr lang="en-US" altLang="zh-CN" sz="4800" b="1" i="1">
                                    <a:effectLst/>
                                    <a:latin typeface="Cambria Math" panose="02040503050406030204" pitchFamily="18" charset="0"/>
                                    <a:ea typeface="宋体" panose="02010600030101010101" pitchFamily="2" charset="-122"/>
                                    <a:cs typeface="Times New Roman" panose="02020603050405020304" pitchFamily="18" charset="0"/>
                                  </a:rPr>
                                  <m:t>𝜶</m:t>
                                </m:r>
                                <m:sSub>
                                  <m:sSubPr>
                                    <m:ctrlPr>
                                      <a:rPr lang="zh-CN" altLang="zh-CN" sz="4800" i="1">
                                        <a:effectLst/>
                                        <a:latin typeface="Cambria Math" panose="02040503050406030204" pitchFamily="18" charset="0"/>
                                        <a:ea typeface="Cambria Math" panose="02040503050406030204" pitchFamily="18" charset="0"/>
                                      </a:rPr>
                                    </m:ctrlPr>
                                  </m:sSubPr>
                                  <m:e>
                                    <m:r>
                                      <a:rPr lang="en-US" altLang="zh-CN" sz="4800">
                                        <a:effectLst/>
                                        <a:latin typeface="Cambria Math" panose="02040503050406030204" pitchFamily="18" charset="0"/>
                                        <a:cs typeface="宋体" panose="02010600030101010101" pitchFamily="2" charset="-122"/>
                                      </a:rPr>
                                      <m:t>∥</m:t>
                                    </m:r>
                                  </m:e>
                                  <m:sub>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&lt;</m:t>
                                </m:r>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𝜀</m:t>
                                </m:r>
                              </m:e>
                            </m:mr>
                          </m:m>
                        </m:e>
                      </m:d>
                    </m:oMath>
                  </m:oMathPara>
                </a14:m>
                <a:endParaRPr lang="zh-CN" altLang="en-US" sz="4800" dirty="0">
                  <a:latin typeface="Times New Roman" panose="02020603050405020304" pitchFamily="18" charset="0"/>
                  <a:cs typeface="Times New Roman" panose="02020603050405020304" pitchFamily="18" charset="0"/>
                </a:endParaRPr>
              </a:p>
            </p:txBody>
          </p:sp>
        </mc:Choice>
        <mc:Fallback>
          <p:sp>
            <p:nvSpPr>
              <p:cNvPr id="7" name="文本框 6">
                <a:extLst>
                  <a:ext uri="{FF2B5EF4-FFF2-40B4-BE49-F238E27FC236}">
                    <a16:creationId xmlns:a16="http://schemas.microsoft.com/office/drawing/2014/main" id="{6AB5A062-0765-68CD-D663-0719F4F1B3A0}"/>
                  </a:ext>
                </a:extLst>
              </p:cNvPr>
              <p:cNvSpPr txBox="1">
                <a:spLocks noRot="1" noChangeAspect="1" noMove="1" noResize="1" noEditPoints="1" noAdjustHandles="1" noChangeArrowheads="1" noChangeShapeType="1" noTextEdit="1"/>
              </p:cNvSpPr>
              <p:nvPr/>
            </p:nvSpPr>
            <p:spPr>
              <a:xfrm>
                <a:off x="17122966" y="6445171"/>
                <a:ext cx="5083742" cy="2010807"/>
              </a:xfrm>
              <a:prstGeom prst="rect">
                <a:avLst/>
              </a:prstGeom>
              <a:blipFill>
                <a:blip r:embed="rId12"/>
                <a:stretch>
                  <a:fillRect r="-1163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32534A17-8A7C-426F-F183-53BFF743D9F8}"/>
                  </a:ext>
                </a:extLst>
              </p:cNvPr>
              <p:cNvSpPr txBox="1"/>
              <p:nvPr/>
            </p:nvSpPr>
            <p:spPr>
              <a:xfrm>
                <a:off x="25548675" y="6534415"/>
                <a:ext cx="5083742" cy="201080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begChr m:val="{"/>
                          <m:endChr m:val=""/>
                          <m:ctrlPr>
                            <a:rPr lang="zh-CN" altLang="zh-CN" sz="4800" i="1" smtClean="0">
                              <a:effectLst/>
                              <a:latin typeface="Cambria Math" panose="02040503050406030204" pitchFamily="18" charset="0"/>
                              <a:ea typeface="Cambria Math" panose="02040503050406030204" pitchFamily="18" charset="0"/>
                            </a:rPr>
                          </m:ctrlPr>
                        </m:dPr>
                        <m:e>
                          <m:m>
                            <m:mPr>
                              <m:mcs>
                                <m:mc>
                                  <m:mcPr>
                                    <m:count m:val="1"/>
                                    <m:mcJc m:val="center"/>
                                  </m:mcPr>
                                </m:mc>
                              </m:mcs>
                              <m:ctrlPr>
                                <a:rPr lang="zh-CN" altLang="zh-CN" sz="4800" i="1">
                                  <a:effectLst/>
                                  <a:latin typeface="Cambria Math" panose="02040503050406030204" pitchFamily="18" charset="0"/>
                                  <a:ea typeface="Cambria Math" panose="02040503050406030204" pitchFamily="18" charset="0"/>
                                </a:rPr>
                              </m:ctrlPr>
                            </m:mPr>
                            <m:mr>
                              <m:e>
                                <m:limLow>
                                  <m:limLowPr>
                                    <m:ctrlPr>
                                      <a:rPr lang="zh-CN" altLang="zh-CN" sz="4800" i="1">
                                        <a:effectLst/>
                                        <a:latin typeface="Cambria Math" panose="02040503050406030204" pitchFamily="18" charset="0"/>
                                        <a:ea typeface="Cambria Math" panose="02040503050406030204" pitchFamily="18" charset="0"/>
                                      </a:rPr>
                                    </m:ctrlPr>
                                  </m:limLowPr>
                                  <m:e>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𝑚𝑖𝑛</m:t>
                                    </m:r>
                                  </m:e>
                                  <m:lim>
                                    <m:r>
                                      <a:rPr lang="en-US" altLang="zh-CN" sz="4800" b="1" i="1">
                                        <a:effectLst/>
                                        <a:latin typeface="Cambria Math" panose="02040503050406030204" pitchFamily="18" charset="0"/>
                                        <a:ea typeface="宋体" panose="02010600030101010101" pitchFamily="2" charset="-122"/>
                                        <a:cs typeface="Times New Roman" panose="02020603050405020304" pitchFamily="18" charset="0"/>
                                      </a:rPr>
                                      <m:t>𝛃</m:t>
                                    </m:r>
                                  </m:lim>
                                </m:limLow>
                                <m:r>
                                  <a:rPr lang="en-US" altLang="zh-CN" sz="4800" i="1">
                                    <a:effectLst/>
                                    <a:latin typeface="Cambria Math" panose="02040503050406030204" pitchFamily="18" charset="0"/>
                                    <a:cs typeface="宋体" panose="02010600030101010101" pitchFamily="2" charset="-122"/>
                                  </a:rPr>
                                  <m:t>∥</m:t>
                                </m:r>
                                <m:r>
                                  <m:rPr>
                                    <m:sty m:val="p"/>
                                  </m:rPr>
                                  <a:rPr lang="en-US" altLang="zh-CN" sz="4800">
                                    <a:effectLst/>
                                    <a:latin typeface="Cambria Math" panose="02040503050406030204" pitchFamily="18" charset="0"/>
                                    <a:ea typeface="宋体" panose="02010600030101010101" pitchFamily="2" charset="-122"/>
                                  </a:rPr>
                                  <m:t>Φ</m:t>
                                </m:r>
                                <m:r>
                                  <a:rPr lang="en-US" altLang="zh-CN" sz="4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4800" b="1" i="1">
                                    <a:effectLst/>
                                    <a:latin typeface="Cambria Math" panose="02040503050406030204" pitchFamily="18" charset="0"/>
                                    <a:ea typeface="宋体" panose="02010600030101010101" pitchFamily="2" charset="-122"/>
                                    <a:cs typeface="Times New Roman" panose="02020603050405020304" pitchFamily="18" charset="0"/>
                                  </a:rPr>
                                  <m:t>𝐱</m:t>
                                </m:r>
                                <m:r>
                                  <a:rPr lang="en-US" altLang="zh-CN" sz="4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4800" i="1">
                                    <a:effectLst/>
                                    <a:latin typeface="Cambria Math" panose="02040503050406030204" pitchFamily="18" charset="0"/>
                                    <a:ea typeface="宋体" panose="02010600030101010101" pitchFamily="2" charset="-122"/>
                                  </a:rPr>
                                  <m:t>−</m:t>
                                </m:r>
                                <m:r>
                                  <a:rPr lang="en-US" altLang="zh-CN" sz="4800" b="1" i="1">
                                    <a:effectLst/>
                                    <a:latin typeface="Cambria Math" panose="02040503050406030204" pitchFamily="18" charset="0"/>
                                    <a:ea typeface="宋体" panose="02010600030101010101" pitchFamily="2" charset="-122"/>
                                    <a:cs typeface="Times New Roman" panose="02020603050405020304" pitchFamily="18" charset="0"/>
                                  </a:rPr>
                                  <m:t>𝚽𝛃</m:t>
                                </m:r>
                                <m:sSub>
                                  <m:sSubPr>
                                    <m:ctrlPr>
                                      <a:rPr lang="zh-CN" altLang="zh-CN" sz="4800" i="1">
                                        <a:effectLst/>
                                        <a:latin typeface="Cambria Math" panose="02040503050406030204" pitchFamily="18" charset="0"/>
                                        <a:ea typeface="Cambria Math" panose="02040503050406030204" pitchFamily="18" charset="0"/>
                                      </a:rPr>
                                    </m:ctrlPr>
                                  </m:sSubPr>
                                  <m:e>
                                    <m:r>
                                      <a:rPr lang="en-US" altLang="zh-CN" sz="4800" i="1">
                                        <a:effectLst/>
                                        <a:latin typeface="Cambria Math" panose="02040503050406030204" pitchFamily="18" charset="0"/>
                                        <a:cs typeface="宋体" panose="02010600030101010101" pitchFamily="2" charset="-122"/>
                                      </a:rPr>
                                      <m:t>∥</m:t>
                                    </m:r>
                                  </m:e>
                                  <m:sub>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2</m:t>
                                    </m:r>
                                  </m:sub>
                                </m:sSub>
                              </m:e>
                            </m:mr>
                            <m:mr>
                              <m:e>
                                <m:r>
                                  <m:rPr>
                                    <m:nor/>
                                  </m:rPr>
                                  <a:rPr lang="en-US" altLang="zh-CN" sz="4800" i="1">
                                    <a:effectLst/>
                                    <a:latin typeface="Times New Roman" panose="02020603050405020304" pitchFamily="18" charset="0"/>
                                    <a:ea typeface="宋体" panose="02010600030101010101" pitchFamily="2" charset="-122"/>
                                  </a:rPr>
                                  <m:t> </m:t>
                                </m:r>
                                <m:r>
                                  <m:rPr>
                                    <m:nor/>
                                  </m:rPr>
                                  <a:rPr lang="en-US" altLang="zh-CN" sz="4800">
                                    <a:effectLst/>
                                    <a:latin typeface="Cambria Math" panose="02040503050406030204" pitchFamily="18" charset="0"/>
                                    <a:ea typeface="宋体" panose="02010600030101010101" pitchFamily="2" charset="-122"/>
                                    <a:cs typeface="Times New Roman" panose="02020603050405020304" pitchFamily="18" charset="0"/>
                                  </a:rPr>
                                  <m:t>subject</m:t>
                                </m:r>
                                <m:r>
                                  <m:rPr>
                                    <m:nor/>
                                  </m:rPr>
                                  <a:rPr lang="en-US" altLang="zh-CN" sz="4800">
                                    <a:effectLst/>
                                    <a:latin typeface="Cambria Math" panose="02040503050406030204" pitchFamily="18" charset="0"/>
                                    <a:ea typeface="宋体" panose="02010600030101010101" pitchFamily="2" charset="-122"/>
                                    <a:cs typeface="Times New Roman" panose="02020603050405020304" pitchFamily="18" charset="0"/>
                                  </a:rPr>
                                  <m:t> </m:t>
                                </m:r>
                                <m:r>
                                  <m:rPr>
                                    <m:nor/>
                                  </m:rPr>
                                  <a:rPr lang="en-US" altLang="zh-CN" sz="4800">
                                    <a:effectLst/>
                                    <a:latin typeface="Cambria Math" panose="02040503050406030204" pitchFamily="18" charset="0"/>
                                    <a:ea typeface="宋体" panose="02010600030101010101" pitchFamily="2" charset="-122"/>
                                    <a:cs typeface="Times New Roman" panose="02020603050405020304" pitchFamily="18" charset="0"/>
                                  </a:rPr>
                                  <m:t>to</m:t>
                                </m:r>
                                <m:r>
                                  <a:rPr lang="en-US" altLang="zh-CN" sz="4800">
                                    <a:effectLst/>
                                    <a:latin typeface="Cambria Math" panose="02040503050406030204" pitchFamily="18" charset="0"/>
                                    <a:cs typeface="宋体" panose="02010600030101010101" pitchFamily="2" charset="-122"/>
                                  </a:rPr>
                                  <m:t>∥</m:t>
                                </m:r>
                                <m:r>
                                  <a:rPr lang="en-US" altLang="zh-CN" sz="4800" b="1" i="1">
                                    <a:effectLst/>
                                    <a:latin typeface="Cambria Math" panose="02040503050406030204" pitchFamily="18" charset="0"/>
                                    <a:ea typeface="宋体" panose="02010600030101010101" pitchFamily="2" charset="-122"/>
                                    <a:cs typeface="Times New Roman" panose="02020603050405020304" pitchFamily="18" charset="0"/>
                                  </a:rPr>
                                  <m:t>𝛃</m:t>
                                </m:r>
                                <m:sSub>
                                  <m:sSubPr>
                                    <m:ctrlPr>
                                      <a:rPr lang="zh-CN" altLang="zh-CN" sz="4800" i="1">
                                        <a:effectLst/>
                                        <a:latin typeface="Cambria Math" panose="02040503050406030204" pitchFamily="18" charset="0"/>
                                        <a:ea typeface="Cambria Math" panose="02040503050406030204" pitchFamily="18" charset="0"/>
                                      </a:rPr>
                                    </m:ctrlPr>
                                  </m:sSubPr>
                                  <m:e>
                                    <m:r>
                                      <a:rPr lang="en-US" altLang="zh-CN" sz="4800">
                                        <a:effectLst/>
                                        <a:latin typeface="Cambria Math" panose="02040503050406030204" pitchFamily="18" charset="0"/>
                                        <a:cs typeface="宋体" panose="02010600030101010101" pitchFamily="2" charset="-122"/>
                                      </a:rPr>
                                      <m:t>∥</m:t>
                                    </m:r>
                                  </m:e>
                                  <m:sub>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&lt;</m:t>
                                </m:r>
                                <m:r>
                                  <a:rPr lang="en-US" altLang="zh-CN" sz="4800" i="1">
                                    <a:effectLst/>
                                    <a:latin typeface="Cambria Math" panose="02040503050406030204" pitchFamily="18" charset="0"/>
                                    <a:ea typeface="宋体" panose="02010600030101010101" pitchFamily="2" charset="-122"/>
                                    <a:cs typeface="Times New Roman" panose="02020603050405020304" pitchFamily="18" charset="0"/>
                                  </a:rPr>
                                  <m:t>𝜀</m:t>
                                </m:r>
                              </m:e>
                            </m:mr>
                          </m:m>
                        </m:e>
                      </m:d>
                    </m:oMath>
                  </m:oMathPara>
                </a14:m>
                <a:endParaRPr lang="zh-CN" altLang="en-US" sz="4800" dirty="0">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32534A17-8A7C-426F-F183-53BFF743D9F8}"/>
                  </a:ext>
                </a:extLst>
              </p:cNvPr>
              <p:cNvSpPr txBox="1">
                <a:spLocks noRot="1" noChangeAspect="1" noMove="1" noResize="1" noEditPoints="1" noAdjustHandles="1" noChangeArrowheads="1" noChangeShapeType="1" noTextEdit="1"/>
              </p:cNvSpPr>
              <p:nvPr/>
            </p:nvSpPr>
            <p:spPr>
              <a:xfrm>
                <a:off x="25548675" y="6534415"/>
                <a:ext cx="5083742" cy="2010807"/>
              </a:xfrm>
              <a:prstGeom prst="rect">
                <a:avLst/>
              </a:prstGeom>
              <a:blipFill>
                <a:blip r:embed="rId13"/>
                <a:stretch>
                  <a:fillRect r="-11151"/>
                </a:stretch>
              </a:blipFill>
            </p:spPr>
            <p:txBody>
              <a:bodyPr/>
              <a:lstStyle/>
              <a:p>
                <a:r>
                  <a:rPr lang="zh-CN" altLang="en-US">
                    <a:noFill/>
                  </a:rPr>
                  <a:t> </a:t>
                </a:r>
              </a:p>
            </p:txBody>
          </p:sp>
        </mc:Fallback>
      </mc:AlternateContent>
    </p:spTree>
  </p:cSld>
  <p:clrMapOvr>
    <a:masterClrMapping/>
  </p:clrMapOvr>
</p:sld>
</file>

<file path=ppt/theme/theme1.xml><?xml version="1.0" encoding="utf-8"?>
<a:theme xmlns:a="http://schemas.openxmlformats.org/drawingml/2006/main" name="PosterPresentations.com-100CMx2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PosterPresentations.com-100CMx200CM</Template>
  <TotalTime>5344</TotalTime>
  <Words>636</Words>
  <Application>Microsoft Office PowerPoint</Application>
  <PresentationFormat>自定义</PresentationFormat>
  <Paragraphs>27</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Calibri</vt:lpstr>
      <vt:lpstr>Cambria Math</vt:lpstr>
      <vt:lpstr>Times New Roman</vt:lpstr>
      <vt:lpstr>Trebuchet MS</vt:lpstr>
      <vt:lpstr>Wingdings</vt:lpstr>
      <vt:lpstr>PosterPresentations.com-100CMx200CM</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template._x000d__x000d__x000d__x000d__x000d_
1-866-649-3004           _x000d__x000d__x000d__x000d__x000d_
 (c)PosterPresentations.com</dc:description>
  <cp:lastModifiedBy>j yq</cp:lastModifiedBy>
  <cp:revision>138</cp:revision>
  <dcterms:created xsi:type="dcterms:W3CDTF">2011-04-21T17:30:00Z</dcterms:created>
  <dcterms:modified xsi:type="dcterms:W3CDTF">2022-08-12T02:46:00Z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