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9975" cy="42808525"/>
  <p:notesSz cx="6858000" cy="9144000"/>
  <p:defaultTextStyle>
    <a:defPPr>
      <a:defRPr lang="zh-CN"/>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283" autoAdjust="0"/>
  </p:normalViewPr>
  <p:slideViewPr>
    <p:cSldViewPr>
      <p:cViewPr>
        <p:scale>
          <a:sx n="33" d="100"/>
          <a:sy n="33" d="100"/>
        </p:scale>
        <p:origin x="-1147" y="1090"/>
      </p:cViewPr>
      <p:guideLst>
        <p:guide orient="horz" pos="13483"/>
        <p:guide pos="953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e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F3B5F7-8EAF-4F56-BE00-B14786D5BBA2}" type="datetimeFigureOut">
              <a:rPr lang="zh-CN" altLang="en-US" smtClean="0"/>
              <a:pPr/>
              <a:t>2022/8/2</a:t>
            </a:fld>
            <a:endParaRPr lang="zh-CN" altLang="en-US"/>
          </a:p>
        </p:txBody>
      </p:sp>
      <p:sp>
        <p:nvSpPr>
          <p:cNvPr id="4" name="幻灯片图像占位符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DCFD54-71F0-4D34-A904-2CF8CD31D53E}" type="slidenum">
              <a:rPr lang="zh-CN" altLang="en-US" smtClean="0"/>
              <a:pPr/>
              <a:t>‹#›</a:t>
            </a:fld>
            <a:endParaRPr lang="zh-CN" altLang="en-US"/>
          </a:p>
        </p:txBody>
      </p:sp>
    </p:spTree>
    <p:extLst>
      <p:ext uri="{BB962C8B-B14F-4D97-AF65-F5344CB8AC3E}">
        <p14:creationId xmlns:p14="http://schemas.microsoft.com/office/powerpoint/2010/main" xmlns="" val="1677412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DCFD54-71F0-4D34-A904-2CF8CD31D53E}" type="slidenum">
              <a:rPr lang="zh-CN" altLang="en-US" smtClean="0"/>
              <a:pPr/>
              <a:t>1</a:t>
            </a:fld>
            <a:endParaRPr lang="zh-CN" altLang="en-US"/>
          </a:p>
        </p:txBody>
      </p:sp>
    </p:spTree>
    <p:extLst>
      <p:ext uri="{BB962C8B-B14F-4D97-AF65-F5344CB8AC3E}">
        <p14:creationId xmlns:p14="http://schemas.microsoft.com/office/powerpoint/2010/main" xmlns="" val="3198398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270998" y="13298392"/>
            <a:ext cx="25737979" cy="9176087"/>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1952982" y="1714329"/>
            <a:ext cx="6812994" cy="3652597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513999" y="1714329"/>
            <a:ext cx="19934317" cy="3652597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391909" y="27508444"/>
            <a:ext cx="25737979" cy="8502249"/>
          </a:xfrm>
        </p:spPr>
        <p:txBody>
          <a:bodyPr anchor="t"/>
          <a:lstStyle>
            <a:lvl1pPr algn="l">
              <a:defRPr sz="183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513999"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15392320"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CN" altLang="en-US" smtClean="0"/>
              <a:t>单击此处编辑母版文本样式</a:t>
            </a:r>
          </a:p>
        </p:txBody>
      </p:sp>
      <p:sp>
        <p:nvSpPr>
          <p:cNvPr id="4" name="内容占位符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CN" altLang="en-US" smtClean="0"/>
              <a:t>单击此处编辑母版文本样式</a:t>
            </a:r>
          </a:p>
        </p:txBody>
      </p:sp>
      <p:sp>
        <p:nvSpPr>
          <p:cNvPr id="6" name="内容占位符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514000" y="1704413"/>
            <a:ext cx="9961903" cy="7253667"/>
          </a:xfrm>
        </p:spPr>
        <p:txBody>
          <a:bodyPr anchor="b"/>
          <a:lstStyle>
            <a:lvl1pPr algn="l">
              <a:defRPr sz="91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935087" y="29965968"/>
            <a:ext cx="18167985" cy="3537652"/>
          </a:xfrm>
        </p:spPr>
        <p:txBody>
          <a:bodyPr anchor="b"/>
          <a:lstStyle>
            <a:lvl1pPr algn="l">
              <a:defRPr sz="91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zh-CN" altLang="en-US"/>
          </a:p>
        </p:txBody>
      </p:sp>
      <p:sp>
        <p:nvSpPr>
          <p:cNvPr id="4" name="文本占位符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530820CF-B880-4189-942D-D702A7CBA730}" type="datetimeFigureOut">
              <a:rPr lang="zh-CN" altLang="en-US" smtClean="0"/>
              <a:pPr/>
              <a:t>2022/8/2</a:t>
            </a:fld>
            <a:endParaRPr lang="zh-CN" altLang="en-US"/>
          </a:p>
        </p:txBody>
      </p:sp>
      <p:sp>
        <p:nvSpPr>
          <p:cNvPr id="5" name="页脚占位符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zh-CN"/>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oleObject" Target="../embeddings/oleObject3.bin"/><Relationship Id="rId18" Type="http://schemas.openxmlformats.org/officeDocument/2006/relationships/image" Target="../media/image15.png"/><Relationship Id="rId3" Type="http://schemas.openxmlformats.org/officeDocument/2006/relationships/notesSlide" Target="../notesSlides/notesSlide1.xml"/><Relationship Id="rId7" Type="http://schemas.openxmlformats.org/officeDocument/2006/relationships/image" Target="../media/image11.jpeg"/><Relationship Id="rId12" Type="http://schemas.openxmlformats.org/officeDocument/2006/relationships/oleObject" Target="../embeddings/oleObject2.bin"/><Relationship Id="rId17" Type="http://schemas.openxmlformats.org/officeDocument/2006/relationships/oleObject" Target="../embeddings/oleObject7.bin"/><Relationship Id="rId2" Type="http://schemas.openxmlformats.org/officeDocument/2006/relationships/slideLayout" Target="../slideLayouts/slideLayout1.xml"/><Relationship Id="rId16" Type="http://schemas.openxmlformats.org/officeDocument/2006/relationships/oleObject" Target="../embeddings/oleObject6.bin"/><Relationship Id="rId20" Type="http://schemas.openxmlformats.org/officeDocument/2006/relationships/image" Target="../media/image17.png"/><Relationship Id="rId1" Type="http://schemas.openxmlformats.org/officeDocument/2006/relationships/vmlDrawing" Target="../drawings/vmlDrawing1.vml"/><Relationship Id="rId6" Type="http://schemas.openxmlformats.org/officeDocument/2006/relationships/image" Target="../media/image10.png"/><Relationship Id="rId11" Type="http://schemas.openxmlformats.org/officeDocument/2006/relationships/oleObject" Target="../embeddings/oleObject1.bin"/><Relationship Id="rId5" Type="http://schemas.openxmlformats.org/officeDocument/2006/relationships/image" Target="../media/image9.png"/><Relationship Id="rId15" Type="http://schemas.openxmlformats.org/officeDocument/2006/relationships/oleObject" Target="../embeddings/oleObject5.bin"/><Relationship Id="rId10" Type="http://schemas.openxmlformats.org/officeDocument/2006/relationships/image" Target="../media/image14.png"/><Relationship Id="rId19" Type="http://schemas.openxmlformats.org/officeDocument/2006/relationships/image" Target="../media/image16.png"/><Relationship Id="rId4" Type="http://schemas.openxmlformats.org/officeDocument/2006/relationships/image" Target="../media/image8.png"/><Relationship Id="rId9" Type="http://schemas.openxmlformats.org/officeDocument/2006/relationships/image" Target="../media/image13.emf"/><Relationship Id="rId1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0" y="1242022"/>
            <a:ext cx="30279975" cy="5184576"/>
          </a:xfrm>
          <a:prstGeom prst="rect">
            <a:avLst/>
          </a:prstGeom>
        </p:spPr>
        <p:txBody>
          <a:bodyPr vert="horz" lIns="417643" tIns="208822" rIns="417643" bIns="208822" rtlCol="0" anchor="ctr">
            <a:normAutofit fontScale="40000" lnSpcReduction="20000"/>
          </a:bodyPr>
          <a:lstStyle>
            <a:lvl1pPr algn="ctr" defTabSz="4176431" rtl="0" eaLnBrk="1" latinLnBrk="0" hangingPunct="1">
              <a:spcBef>
                <a:spcPct val="0"/>
              </a:spcBef>
              <a:buNone/>
              <a:defRPr sz="20100" kern="1200">
                <a:solidFill>
                  <a:schemeClr val="tx1"/>
                </a:solidFill>
                <a:latin typeface="+mj-lt"/>
                <a:ea typeface="+mj-ea"/>
                <a:cs typeface="+mj-cs"/>
              </a:defRPr>
            </a:lvl1pPr>
          </a:lstStyle>
          <a:p>
            <a:r>
              <a:rPr lang="en-US" altLang="zh-CN" sz="19000" b="1" dirty="0" smtClean="0"/>
              <a:t>An</a:t>
            </a:r>
            <a:r>
              <a:rPr lang="en-US" altLang="zh-CN" sz="19000" b="1" dirty="0"/>
              <a:t> </a:t>
            </a:r>
            <a:r>
              <a:rPr lang="en-US" altLang="zh-CN" sz="19000" b="1" dirty="0" smtClean="0"/>
              <a:t>Improved </a:t>
            </a:r>
            <a:r>
              <a:rPr lang="en-US" altLang="zh-CN" sz="19000" b="1" dirty="0"/>
              <a:t>HWA Algorithm for Blind Recognition of Linear Block Codes</a:t>
            </a:r>
          </a:p>
          <a:p>
            <a:r>
              <a:rPr lang="en-US" altLang="zh-CN" sz="13500" dirty="0"/>
              <a:t>Di Mao</a:t>
            </a:r>
            <a:r>
              <a:rPr lang="en-US" altLang="zh-CN" sz="13500" baseline="30000" dirty="0"/>
              <a:t>1,2 </a:t>
            </a:r>
            <a:r>
              <a:rPr lang="en-US" altLang="zh-CN" sz="13500" dirty="0"/>
              <a:t>*, </a:t>
            </a:r>
            <a:r>
              <a:rPr lang="en-US" altLang="zh-CN" sz="13500" dirty="0" err="1" smtClean="0"/>
              <a:t>Fuqiang</a:t>
            </a:r>
            <a:r>
              <a:rPr lang="en-US" altLang="zh-CN" sz="13500" dirty="0" smtClean="0"/>
              <a:t> Li</a:t>
            </a:r>
            <a:r>
              <a:rPr lang="en-US" altLang="zh-CN" sz="13500" baseline="30000" dirty="0" smtClean="0"/>
              <a:t>1</a:t>
            </a:r>
            <a:r>
              <a:rPr lang="en-US" altLang="zh-CN" sz="13500" dirty="0" smtClean="0"/>
              <a:t> </a:t>
            </a:r>
            <a:endParaRPr lang="en-US" altLang="zh-CN" sz="13500" dirty="0"/>
          </a:p>
          <a:p>
            <a:r>
              <a:rPr lang="en-US" altLang="zh-CN" sz="13500" baseline="30000" dirty="0"/>
              <a:t>1</a:t>
            </a:r>
            <a:r>
              <a:rPr lang="en-US" altLang="zh-CN" sz="13500" i="1" dirty="0"/>
              <a:t>China Electronics Technology Group Corporation(CETC</a:t>
            </a:r>
            <a:r>
              <a:rPr lang="en-US" altLang="zh-CN" sz="13500" i="1" dirty="0" smtClean="0"/>
              <a:t>),</a:t>
            </a:r>
          </a:p>
          <a:p>
            <a:r>
              <a:rPr lang="en-US" altLang="zh-CN" sz="13500" i="1" dirty="0" smtClean="0"/>
              <a:t>20th Institute Key Laboratory </a:t>
            </a:r>
            <a:r>
              <a:rPr lang="en-US" altLang="zh-CN" sz="13500" i="1" dirty="0"/>
              <a:t>of Technology on </a:t>
            </a:r>
            <a:r>
              <a:rPr lang="en-US" altLang="zh-CN" sz="13500" i="1" dirty="0" err="1" smtClean="0"/>
              <a:t>Datalink</a:t>
            </a:r>
            <a:r>
              <a:rPr lang="en-US" altLang="zh-CN" sz="13500" i="1" dirty="0" smtClean="0"/>
              <a:t>, </a:t>
            </a:r>
            <a:r>
              <a:rPr lang="en-US" altLang="zh-CN" sz="13500" dirty="0" smtClean="0"/>
              <a:t>Xi’an, China</a:t>
            </a:r>
            <a:endParaRPr lang="zh-CN" altLang="zh-CN" sz="13500" dirty="0"/>
          </a:p>
          <a:p>
            <a:r>
              <a:rPr lang="en-US" altLang="zh-CN" sz="13500" baseline="30000" dirty="0"/>
              <a:t>2</a:t>
            </a:r>
            <a:r>
              <a:rPr lang="en-US" altLang="zh-CN" sz="13500" i="1" dirty="0"/>
              <a:t>State Key Laboratory of </a:t>
            </a:r>
            <a:r>
              <a:rPr lang="en-US" altLang="zh-CN" sz="13500" i="1" dirty="0" smtClean="0"/>
              <a:t>ISN </a:t>
            </a:r>
            <a:r>
              <a:rPr lang="en-US" altLang="zh-CN" sz="13500" i="1" dirty="0" err="1" smtClean="0"/>
              <a:t>Xidian</a:t>
            </a:r>
            <a:r>
              <a:rPr lang="en-US" altLang="zh-CN" sz="13500" i="1" dirty="0" smtClean="0"/>
              <a:t> University, </a:t>
            </a:r>
            <a:r>
              <a:rPr lang="en-US" altLang="zh-CN" sz="13500" dirty="0" smtClean="0"/>
              <a:t>Xi’an, China</a:t>
            </a:r>
            <a:r>
              <a:rPr lang="en-US" altLang="zh-CN" sz="13500" dirty="0"/>
              <a:t/>
            </a:r>
            <a:br>
              <a:rPr lang="en-US" altLang="zh-CN" sz="13500" dirty="0"/>
            </a:br>
            <a:r>
              <a:rPr lang="en-US" altLang="zh-CN" sz="13500" dirty="0" smtClean="0"/>
              <a:t>*E-mail: </a:t>
            </a:r>
            <a:r>
              <a:rPr lang="en-US" altLang="zh-CN" sz="13500" dirty="0"/>
              <a:t>mdcom1@126.com</a:t>
            </a:r>
            <a:endParaRPr lang="zh-CN" altLang="zh-CN" sz="13500"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844843" y="521942"/>
            <a:ext cx="6997737" cy="6480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8" name="圆角矩形 17"/>
          <p:cNvSpPr/>
          <p:nvPr/>
        </p:nvSpPr>
        <p:spPr>
          <a:xfrm>
            <a:off x="522362" y="6282582"/>
            <a:ext cx="29139221" cy="8496944"/>
          </a:xfrm>
          <a:prstGeom prst="roundRect">
            <a:avLst>
              <a:gd name="adj" fmla="val 4560"/>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20" name="矩形 19"/>
          <p:cNvSpPr/>
          <p:nvPr/>
        </p:nvSpPr>
        <p:spPr>
          <a:xfrm>
            <a:off x="1170436" y="7117050"/>
            <a:ext cx="9266284" cy="8094524"/>
          </a:xfrm>
          <a:prstGeom prst="rect">
            <a:avLst/>
          </a:prstGeom>
        </p:spPr>
        <p:txBody>
          <a:bodyPr wrap="square" numCol="1">
            <a:spAutoFit/>
          </a:bodyPr>
          <a:lstStyle/>
          <a:p>
            <a:pPr marL="685800" indent="-685800">
              <a:buFont typeface="Wingdings" pitchFamily="2" charset="2"/>
              <a:buChar char="l"/>
            </a:pPr>
            <a:r>
              <a:rPr lang="en-US" altLang="zh-CN" sz="4000" dirty="0"/>
              <a:t>Blind channel coding identification refers to the technology that the receiver obtains the coding parameters of the transmitted signal through blind identification algorithm analysis when the coding parameters of the received signal are unknown or partially unknown</a:t>
            </a:r>
            <a:r>
              <a:rPr lang="en-US" altLang="zh-CN" sz="4000" dirty="0" smtClean="0"/>
              <a:t>.</a:t>
            </a:r>
          </a:p>
          <a:p>
            <a:endParaRPr lang="en-US" altLang="zh-CN" sz="4000" dirty="0"/>
          </a:p>
          <a:p>
            <a:pPr marL="685800" indent="-685800">
              <a:buFont typeface="Wingdings" pitchFamily="2" charset="2"/>
              <a:buChar char="l"/>
            </a:pPr>
            <a:r>
              <a:rPr lang="en-US" altLang="zh-CN" sz="4000" dirty="0"/>
              <a:t>Applications</a:t>
            </a:r>
            <a:r>
              <a:rPr lang="en-US" altLang="zh-CN" sz="4000" dirty="0" smtClean="0"/>
              <a:t>:</a:t>
            </a:r>
          </a:p>
          <a:p>
            <a:pPr marL="571500" indent="-571500">
              <a:buFont typeface="Wingdings" pitchFamily="2" charset="2"/>
              <a:buChar char="Ø"/>
            </a:pPr>
            <a:r>
              <a:rPr lang="en-US" altLang="zh-CN" sz="4000" dirty="0"/>
              <a:t> intelligent </a:t>
            </a:r>
            <a:r>
              <a:rPr lang="en-US" altLang="zh-CN" sz="4000" dirty="0" smtClean="0"/>
              <a:t>communication</a:t>
            </a:r>
          </a:p>
          <a:p>
            <a:pPr marL="571500" indent="-571500">
              <a:buFont typeface="Wingdings" pitchFamily="2" charset="2"/>
              <a:buChar char="Ø"/>
            </a:pPr>
            <a:r>
              <a:rPr lang="en-US" altLang="zh-CN" sz="4000" dirty="0"/>
              <a:t>communication reconnaissance and network </a:t>
            </a:r>
            <a:r>
              <a:rPr lang="en-US" altLang="zh-CN" sz="4000" dirty="0" smtClean="0"/>
              <a:t>countermeasure</a:t>
            </a:r>
            <a:endParaRPr lang="en-US" altLang="zh-CN" sz="4800" dirty="0"/>
          </a:p>
          <a:p>
            <a:pPr marL="571500" indent="-571500">
              <a:buFont typeface="Wingdings" pitchFamily="2" charset="2"/>
              <a:buChar char="l"/>
            </a:pPr>
            <a:endParaRPr lang="en-US" altLang="zh-CN" sz="4000" dirty="0"/>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0551730" y="144016"/>
            <a:ext cx="1861065" cy="1386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8" name="圆角矩形 27"/>
          <p:cNvSpPr/>
          <p:nvPr/>
        </p:nvSpPr>
        <p:spPr>
          <a:xfrm>
            <a:off x="843276" y="16867757"/>
            <a:ext cx="13000567" cy="11955981"/>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5" name="矩形 24"/>
          <p:cNvSpPr/>
          <p:nvPr/>
        </p:nvSpPr>
        <p:spPr>
          <a:xfrm>
            <a:off x="1170434" y="18019885"/>
            <a:ext cx="12889433" cy="9694962"/>
          </a:xfrm>
          <a:prstGeom prst="rect">
            <a:avLst/>
          </a:prstGeom>
        </p:spPr>
        <p:txBody>
          <a:bodyPr wrap="square">
            <a:spAutoFit/>
          </a:bodyPr>
          <a:lstStyle/>
          <a:p>
            <a:pPr marL="685800" indent="-685800">
              <a:buFont typeface="Wingdings" pitchFamily="2" charset="2"/>
              <a:buChar char="l"/>
            </a:pPr>
            <a:r>
              <a:rPr lang="en-US" altLang="zh-CN" sz="4800" dirty="0"/>
              <a:t>Testing </a:t>
            </a:r>
            <a:r>
              <a:rPr lang="en-US" altLang="zh-CN" sz="4800" dirty="0" smtClean="0"/>
              <a:t>Process</a:t>
            </a:r>
          </a:p>
          <a:p>
            <a:r>
              <a:rPr lang="en-US" altLang="zh-CN" sz="4800" b="1" dirty="0" smtClean="0"/>
              <a:t>Step 1</a:t>
            </a:r>
            <a:r>
              <a:rPr lang="en-US" altLang="zh-CN" sz="4800" dirty="0" smtClean="0"/>
              <a:t>: Rule </a:t>
            </a:r>
            <a:r>
              <a:rPr lang="en-US" altLang="zh-CN" sz="4800" dirty="0"/>
              <a:t>Formalization. </a:t>
            </a:r>
            <a:r>
              <a:rPr lang="en-US" altLang="zh-CN" sz="4800" dirty="0" smtClean="0"/>
              <a:t>Translating </a:t>
            </a:r>
            <a:r>
              <a:rPr lang="en-US" altLang="zh-CN" sz="4800" dirty="0"/>
              <a:t>the original rules to the formalized description </a:t>
            </a:r>
            <a:r>
              <a:rPr lang="en-US" altLang="zh-CN" sz="4800" dirty="0" smtClean="0"/>
              <a:t>language.</a:t>
            </a:r>
            <a:endParaRPr lang="en-US" altLang="zh-CN" sz="4800" dirty="0"/>
          </a:p>
          <a:p>
            <a:r>
              <a:rPr lang="en-US" altLang="zh-CN" sz="4800" b="1" dirty="0" smtClean="0"/>
              <a:t>Step 2</a:t>
            </a:r>
            <a:r>
              <a:rPr lang="en-US" altLang="zh-CN" sz="4800" dirty="0" smtClean="0"/>
              <a:t>: Rule </a:t>
            </a:r>
            <a:r>
              <a:rPr lang="en-US" altLang="zh-CN" sz="4800" dirty="0"/>
              <a:t>Analysis. </a:t>
            </a:r>
            <a:r>
              <a:rPr lang="en-US" altLang="zh-CN" sz="4800" dirty="0" smtClean="0"/>
              <a:t>Extracting </a:t>
            </a:r>
            <a:r>
              <a:rPr lang="en-US" altLang="zh-CN" sz="4800" dirty="0"/>
              <a:t>the I/O state </a:t>
            </a:r>
            <a:r>
              <a:rPr lang="en-US" altLang="zh-CN" sz="4800" dirty="0" smtClean="0"/>
              <a:t>variables for </a:t>
            </a:r>
            <a:r>
              <a:rPr lang="en-US" altLang="zh-CN" sz="4800" dirty="0"/>
              <a:t>single rule and </a:t>
            </a:r>
            <a:r>
              <a:rPr lang="en-US" altLang="zh-CN" sz="4800" dirty="0" smtClean="0"/>
              <a:t>determining </a:t>
            </a:r>
            <a:r>
              <a:rPr lang="en-US" altLang="zh-CN" sz="4800" dirty="0"/>
              <a:t>the relation among rules by identifying shared I/O state </a:t>
            </a:r>
            <a:r>
              <a:rPr lang="en-US" altLang="zh-CN" sz="4800" dirty="0" smtClean="0"/>
              <a:t>variables.</a:t>
            </a:r>
            <a:endParaRPr lang="en-US" altLang="zh-CN" sz="4800" dirty="0"/>
          </a:p>
          <a:p>
            <a:r>
              <a:rPr lang="en-US" altLang="zh-CN" sz="4800" b="1" dirty="0"/>
              <a:t>Step </a:t>
            </a:r>
            <a:r>
              <a:rPr lang="en-US" altLang="zh-CN" sz="4800" b="1" dirty="0" smtClean="0"/>
              <a:t>3</a:t>
            </a:r>
            <a:r>
              <a:rPr lang="en-US" altLang="zh-CN" sz="4800" dirty="0" smtClean="0"/>
              <a:t>: Test </a:t>
            </a:r>
            <a:r>
              <a:rPr lang="en-US" altLang="zh-CN" sz="4800" dirty="0"/>
              <a:t>Sequence </a:t>
            </a:r>
            <a:r>
              <a:rPr lang="en-US" altLang="zh-CN" sz="4800" dirty="0" smtClean="0"/>
              <a:t>&amp; </a:t>
            </a:r>
            <a:r>
              <a:rPr lang="en-US" altLang="zh-CN" sz="4800" dirty="0"/>
              <a:t>Test Case </a:t>
            </a:r>
            <a:r>
              <a:rPr lang="en-US" altLang="zh-CN" sz="4800" dirty="0" smtClean="0"/>
              <a:t>Generation</a:t>
            </a:r>
            <a:r>
              <a:rPr lang="en-US" altLang="zh-CN" sz="4800" dirty="0"/>
              <a:t>. </a:t>
            </a:r>
            <a:r>
              <a:rPr lang="en-US" altLang="zh-CN" sz="4800" dirty="0" smtClean="0"/>
              <a:t>Selection </a:t>
            </a:r>
            <a:r>
              <a:rPr lang="en-US" altLang="zh-CN" sz="4800" dirty="0"/>
              <a:t>and formation of test sequences and generation of test cases from test sequences.</a:t>
            </a:r>
          </a:p>
          <a:p>
            <a:r>
              <a:rPr lang="en-US" altLang="zh-CN" sz="4800" b="1" dirty="0"/>
              <a:t>Step </a:t>
            </a:r>
            <a:r>
              <a:rPr lang="en-US" altLang="zh-CN" sz="4800" b="1" dirty="0" smtClean="0"/>
              <a:t>4</a:t>
            </a:r>
            <a:r>
              <a:rPr lang="en-US" altLang="zh-CN" sz="4800" dirty="0" smtClean="0"/>
              <a:t>: Conformance </a:t>
            </a:r>
            <a:r>
              <a:rPr lang="en-US" altLang="zh-CN" sz="4800" dirty="0"/>
              <a:t>Testing. </a:t>
            </a:r>
            <a:r>
              <a:rPr lang="en-US" altLang="zh-CN" sz="4800" dirty="0" smtClean="0"/>
              <a:t>Generation </a:t>
            </a:r>
            <a:r>
              <a:rPr lang="en-US" altLang="zh-CN" sz="4800" dirty="0"/>
              <a:t>and </a:t>
            </a:r>
            <a:r>
              <a:rPr lang="en-US" altLang="zh-CN" sz="4800" dirty="0" smtClean="0"/>
              <a:t>implementation </a:t>
            </a:r>
            <a:r>
              <a:rPr lang="en-US" altLang="zh-CN" sz="4800" dirty="0"/>
              <a:t>of DEVS test models on test driver and </a:t>
            </a:r>
            <a:r>
              <a:rPr lang="en-US" altLang="zh-CN" sz="4800" dirty="0" smtClean="0"/>
              <a:t>SUT.</a:t>
            </a:r>
            <a:endParaRPr lang="en-US" altLang="zh-CN" sz="4800" dirty="0"/>
          </a:p>
        </p:txBody>
      </p:sp>
      <p:sp>
        <p:nvSpPr>
          <p:cNvPr id="26" name="Rectangle 7"/>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 name="Rectangle 15"/>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17"/>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8" name="圆角矩形 37"/>
          <p:cNvSpPr/>
          <p:nvPr/>
        </p:nvSpPr>
        <p:spPr>
          <a:xfrm>
            <a:off x="843277" y="38575264"/>
            <a:ext cx="18868682" cy="3099465"/>
          </a:xfrm>
          <a:prstGeom prst="round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4" name="圆角矩形 43"/>
          <p:cNvSpPr/>
          <p:nvPr/>
        </p:nvSpPr>
        <p:spPr>
          <a:xfrm>
            <a:off x="518057" y="30045222"/>
            <a:ext cx="29161475" cy="11803457"/>
          </a:xfrm>
          <a:prstGeom prst="roundRect">
            <a:avLst>
              <a:gd name="adj" fmla="val 1754"/>
            </a:avLst>
          </a:prstGeom>
          <a:no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mc:AlternateContent xmlns:mc="http://schemas.openxmlformats.org/markup-compatibility/2006">
        <mc:Choice xmlns:a14="http://schemas.microsoft.com/office/drawing/2010/main" xmlns="" Requires="a14">
          <p:sp>
            <p:nvSpPr>
              <p:cNvPr id="50" name="矩形 49"/>
              <p:cNvSpPr/>
              <p:nvPr/>
            </p:nvSpPr>
            <p:spPr>
              <a:xfrm>
                <a:off x="4053221" y="38686182"/>
                <a:ext cx="11278741" cy="830997"/>
              </a:xfrm>
              <a:prstGeom prst="rect">
                <a:avLst/>
              </a:prstGeom>
            </p:spPr>
            <p:txBody>
              <a:bodyPr wrap="square">
                <a:spAutoFit/>
              </a:bodyPr>
              <a:lstStyle/>
              <a:p>
                <a:pPr/>
                <a14:m>
                  <m:oMathPara xmlns:m="http://schemas.openxmlformats.org/officeDocument/2006/math">
                    <m:oMathParaPr>
                      <m:jc m:val="center"/>
                    </m:oMathParaPr>
                    <m:oMath xmlns:m="http://schemas.openxmlformats.org/officeDocument/2006/math">
                      <m:r>
                        <a:rPr lang="en-US" altLang="zh-CN" sz="4800" b="0" i="1" smtClean="0">
                          <a:latin typeface="Cambria Math"/>
                        </a:rPr>
                        <m:t>𝐶𝑂𝑁𝐶𝐿𝑈𝑆𝐼𝑂𝑁</m:t>
                      </m:r>
                    </m:oMath>
                  </m:oMathPara>
                </a14:m>
                <a:endParaRPr lang="zh-CN" altLang="en-US" sz="4800" dirty="0"/>
              </a:p>
            </p:txBody>
          </p:sp>
        </mc:Choice>
        <mc:Fallback>
          <p:sp>
            <p:nvSpPr>
              <p:cNvPr id="50" name="矩形 49"/>
              <p:cNvSpPr>
                <a:spLocks noRot="1" noChangeAspect="1" noMove="1" noResize="1" noEditPoints="1" noAdjustHandles="1" noChangeArrowheads="1" noChangeShapeType="1" noTextEdit="1"/>
              </p:cNvSpPr>
              <p:nvPr/>
            </p:nvSpPr>
            <p:spPr>
              <a:xfrm>
                <a:off x="4053221" y="38686182"/>
                <a:ext cx="11278741" cy="830997"/>
              </a:xfrm>
              <a:prstGeom prst="rect">
                <a:avLst/>
              </a:prstGeom>
              <a:blipFill rotWithShape="1">
                <a:blip r:embed="rId6" cstate="print"/>
                <a:stretch>
                  <a:fillRect/>
                </a:stretch>
              </a:blipFill>
            </p:spPr>
            <p:txBody>
              <a:bodyPr/>
              <a:lstStyle/>
              <a:p>
                <a:r>
                  <a:rPr lang="zh-CN" altLang="en-US">
                    <a:noFill/>
                  </a:rPr>
                  <a:t> </a:t>
                </a:r>
              </a:p>
            </p:txBody>
          </p:sp>
        </mc:Fallback>
      </mc:AlternateContent>
      <p:sp>
        <p:nvSpPr>
          <p:cNvPr id="52" name="矩形 51"/>
          <p:cNvSpPr/>
          <p:nvPr/>
        </p:nvSpPr>
        <p:spPr>
          <a:xfrm>
            <a:off x="954411" y="39555502"/>
            <a:ext cx="18721704" cy="1938992"/>
          </a:xfrm>
          <a:prstGeom prst="rect">
            <a:avLst/>
          </a:prstGeom>
        </p:spPr>
        <p:txBody>
          <a:bodyPr wrap="square">
            <a:spAutoFit/>
          </a:bodyPr>
          <a:lstStyle/>
          <a:p>
            <a:r>
              <a:rPr lang="en-US" altLang="zh-CN" sz="4000" dirty="0"/>
              <a:t>The sliding-window filtering HWA recognition algorithm </a:t>
            </a:r>
            <a:r>
              <a:rPr lang="en-US" altLang="zh-CN" sz="4000" dirty="0" smtClean="0"/>
              <a:t>effectively </a:t>
            </a:r>
            <a:r>
              <a:rPr lang="en-US" altLang="zh-CN" sz="4000" dirty="0"/>
              <a:t>overcomes the defects of the classical HWA </a:t>
            </a:r>
            <a:r>
              <a:rPr lang="en-US" altLang="zh-CN" sz="4000" dirty="0" smtClean="0"/>
              <a:t>algorithm. It also expand </a:t>
            </a:r>
            <a:r>
              <a:rPr lang="en-US" altLang="zh-CN" sz="4000" dirty="0"/>
              <a:t>the application range of communication blind recognition system and improve the accuracy of recognition results.</a:t>
            </a:r>
          </a:p>
        </p:txBody>
      </p:sp>
      <p:sp>
        <p:nvSpPr>
          <p:cNvPr id="60" name="圆角矩形 59"/>
          <p:cNvSpPr/>
          <p:nvPr/>
        </p:nvSpPr>
        <p:spPr>
          <a:xfrm>
            <a:off x="522363" y="15643622"/>
            <a:ext cx="29139221" cy="13789620"/>
          </a:xfrm>
          <a:prstGeom prst="roundRect">
            <a:avLst>
              <a:gd name="adj" fmla="val 1333"/>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lang="zh-CN" altLang="en-US" dirty="0"/>
          </a:p>
        </p:txBody>
      </p:sp>
      <p:sp>
        <p:nvSpPr>
          <p:cNvPr id="3" name="Rectangle 37"/>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39"/>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81"/>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6" name="矩形 45"/>
          <p:cNvSpPr/>
          <p:nvPr/>
        </p:nvSpPr>
        <p:spPr>
          <a:xfrm>
            <a:off x="11035531" y="7091502"/>
            <a:ext cx="9266284" cy="6247864"/>
          </a:xfrm>
          <a:prstGeom prst="rect">
            <a:avLst/>
          </a:prstGeom>
        </p:spPr>
        <p:txBody>
          <a:bodyPr wrap="square" numCol="1">
            <a:spAutoFit/>
          </a:bodyPr>
          <a:lstStyle/>
          <a:p>
            <a:pPr marL="685800" indent="-685800">
              <a:buFont typeface="Wingdings" pitchFamily="2" charset="2"/>
              <a:buChar char="l"/>
            </a:pPr>
            <a:r>
              <a:rPr lang="en-US" altLang="zh-CN" sz="4000" dirty="0"/>
              <a:t>Hamming-Weight-Analysis (HWA) algorithm enjoys the benefits of simple and fast, and it can be widely used in coding recognition</a:t>
            </a:r>
            <a:r>
              <a:rPr lang="en-US" altLang="zh-CN" sz="4000" dirty="0" smtClean="0"/>
              <a:t>.</a:t>
            </a:r>
          </a:p>
          <a:p>
            <a:endParaRPr lang="en-US" altLang="zh-CN" sz="4000" dirty="0"/>
          </a:p>
          <a:p>
            <a:pPr marL="685800" indent="-685800">
              <a:buFont typeface="Wingdings" pitchFamily="2" charset="2"/>
              <a:buChar char="l"/>
            </a:pPr>
            <a:r>
              <a:rPr lang="en-US" altLang="zh-CN" sz="4000" dirty="0" smtClean="0"/>
              <a:t>Problems: Classic algorithm have </a:t>
            </a:r>
            <a:r>
              <a:rPr lang="en-US" altLang="zh-CN" sz="4000" dirty="0"/>
              <a:t>defects</a:t>
            </a:r>
            <a:endParaRPr lang="en-US" altLang="zh-CN" sz="4000" dirty="0" smtClean="0"/>
          </a:p>
          <a:p>
            <a:pPr marL="571500" indent="-571500">
              <a:buFont typeface="Wingdings" pitchFamily="2" charset="2"/>
              <a:buChar char="Ø"/>
            </a:pPr>
            <a:r>
              <a:rPr lang="en-US" altLang="zh-CN" sz="4000" dirty="0"/>
              <a:t>When identifying a block code with a long code </a:t>
            </a:r>
            <a:r>
              <a:rPr lang="en-US" altLang="zh-CN" sz="4000" dirty="0" smtClean="0"/>
              <a:t>length</a:t>
            </a:r>
          </a:p>
          <a:p>
            <a:pPr marL="571500" indent="-571500">
              <a:buFont typeface="Wingdings" pitchFamily="2" charset="2"/>
              <a:buChar char="Ø"/>
            </a:pPr>
            <a:r>
              <a:rPr lang="en-US" altLang="zh-CN" sz="4000" dirty="0" smtClean="0"/>
              <a:t>When </a:t>
            </a:r>
            <a:r>
              <a:rPr lang="en-US" altLang="zh-CN" sz="4000" dirty="0"/>
              <a:t>identifying block codes with a </a:t>
            </a:r>
            <a:r>
              <a:rPr lang="en-US" altLang="zh-CN" sz="4000" dirty="0" err="1"/>
              <a:t>coderate</a:t>
            </a:r>
            <a:r>
              <a:rPr lang="en-US" altLang="zh-CN" sz="4000" dirty="0"/>
              <a:t> close to </a:t>
            </a:r>
            <a:r>
              <a:rPr lang="en-US" altLang="zh-CN" sz="4000" dirty="0" smtClean="0"/>
              <a:t>0.5</a:t>
            </a:r>
            <a:endParaRPr lang="en-US" altLang="zh-CN" sz="4000" dirty="0"/>
          </a:p>
        </p:txBody>
      </p:sp>
      <p:pic>
        <p:nvPicPr>
          <p:cNvPr id="59" name="Picture 2" descr="C:\Users\lenovo\Desktop\开题\timg.jpg"/>
          <p:cNvPicPr>
            <a:picLocks noChangeAspect="1" noChangeArrowheads="1"/>
          </p:cNvPicPr>
          <p:nvPr/>
        </p:nvPicPr>
        <p:blipFill>
          <a:blip r:embed="rId7" cstate="print"/>
          <a:srcRect/>
          <a:stretch>
            <a:fillRect/>
          </a:stretch>
        </p:blipFill>
        <p:spPr bwMode="auto">
          <a:xfrm>
            <a:off x="20558823" y="7362702"/>
            <a:ext cx="8833045" cy="6810108"/>
          </a:xfrm>
          <a:prstGeom prst="rect">
            <a:avLst/>
          </a:prstGeom>
          <a:noFill/>
        </p:spPr>
      </p:pic>
      <p:sp>
        <p:nvSpPr>
          <p:cNvPr id="30" name="圆角矩形 29"/>
          <p:cNvSpPr/>
          <p:nvPr/>
        </p:nvSpPr>
        <p:spPr>
          <a:xfrm>
            <a:off x="493786" y="6210574"/>
            <a:ext cx="29167797" cy="830997"/>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altLang="zh-CN" sz="6000" b="1" dirty="0" smtClean="0">
                <a:solidFill>
                  <a:schemeClr val="bg1"/>
                </a:solidFill>
                <a:ea typeface="+mj-ea"/>
                <a:cs typeface="+mj-cs"/>
              </a:rPr>
              <a:t>Introduction</a:t>
            </a:r>
            <a:endParaRPr lang="zh-CN" altLang="en-US" sz="6000" b="1" dirty="0">
              <a:solidFill>
                <a:schemeClr val="bg1"/>
              </a:solidFill>
              <a:ea typeface="+mj-ea"/>
              <a:cs typeface="+mj-cs"/>
            </a:endParaRPr>
          </a:p>
        </p:txBody>
      </p:sp>
      <p:sp>
        <p:nvSpPr>
          <p:cNvPr id="61" name="矩形 60"/>
          <p:cNvSpPr/>
          <p:nvPr/>
        </p:nvSpPr>
        <p:spPr>
          <a:xfrm>
            <a:off x="882403" y="16131991"/>
            <a:ext cx="12889433" cy="5632311"/>
          </a:xfrm>
          <a:prstGeom prst="rect">
            <a:avLst/>
          </a:prstGeom>
        </p:spPr>
        <p:txBody>
          <a:bodyPr wrap="square">
            <a:spAutoFit/>
          </a:bodyPr>
          <a:lstStyle/>
          <a:p>
            <a:pPr marL="685800" indent="-685800">
              <a:buFont typeface="Wingdings" pitchFamily="2" charset="2"/>
              <a:buChar char="l"/>
            </a:pPr>
            <a:r>
              <a:rPr lang="en-US" altLang="zh-CN" sz="4000" dirty="0"/>
              <a:t>In order to overcome the shortcomings of classic algorithms, we proposes an improved HWA algorithm based on sliding-window filtering method. </a:t>
            </a:r>
          </a:p>
          <a:p>
            <a:pPr marL="685800" indent="-685800">
              <a:buFont typeface="Wingdings" pitchFamily="2" charset="2"/>
              <a:buChar char="l"/>
            </a:pPr>
            <a:r>
              <a:rPr lang="en-US" altLang="zh-CN" sz="4000" dirty="0"/>
              <a:t>The reason for the phenomenon in  this figure is that with the increase of code length, the capacity of codebook is also increasing significantly. With the increase of codebook capacity, the specificity of </a:t>
            </a:r>
            <a:r>
              <a:rPr lang="en-US" altLang="zh-CN" sz="4000" dirty="0" err="1"/>
              <a:t>codeword</a:t>
            </a:r>
            <a:r>
              <a:rPr lang="en-US" altLang="zh-CN" sz="4000" dirty="0"/>
              <a:t> weight distribution and uniform distribution in codebook will gradually weaken</a:t>
            </a:r>
            <a:r>
              <a:rPr lang="en-US" altLang="zh-CN" sz="4000" dirty="0" smtClean="0"/>
              <a:t>.</a:t>
            </a:r>
            <a:endParaRPr lang="en-US" altLang="zh-CN" sz="4000" dirty="0"/>
          </a:p>
        </p:txBody>
      </p:sp>
      <p:pic>
        <p:nvPicPr>
          <p:cNvPr id="1249" name="Picture 225"/>
          <p:cNvPicPr>
            <a:picLocks noChangeAspect="1" noChangeArrowheads="1"/>
          </p:cNvPicPr>
          <p:nvPr/>
        </p:nvPicPr>
        <p:blipFill rotWithShape="1">
          <a:blip r:embed="rId8" cstate="print">
            <a:extLst>
              <a:ext uri="{28A0092B-C50C-407E-A947-70E740481C1C}">
                <a14:useLocalDpi xmlns:a14="http://schemas.microsoft.com/office/drawing/2010/main" xmlns="" val="0"/>
              </a:ext>
            </a:extLst>
          </a:blip>
          <a:srcRect r="53273" b="5570"/>
          <a:stretch/>
        </p:blipFill>
        <p:spPr bwMode="auto">
          <a:xfrm>
            <a:off x="810395" y="21570236"/>
            <a:ext cx="8882197" cy="72367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4" name="矩形 63"/>
          <p:cNvSpPr/>
          <p:nvPr/>
        </p:nvSpPr>
        <p:spPr>
          <a:xfrm>
            <a:off x="1145599" y="28585898"/>
            <a:ext cx="13441967" cy="523220"/>
          </a:xfrm>
          <a:prstGeom prst="rect">
            <a:avLst/>
          </a:prstGeom>
        </p:spPr>
        <p:txBody>
          <a:bodyPr wrap="square">
            <a:spAutoFit/>
          </a:bodyPr>
          <a:lstStyle/>
          <a:p>
            <a:pPr lvl="0"/>
            <a:r>
              <a:rPr lang="en-US" altLang="zh-CN" sz="2800" dirty="0" smtClean="0"/>
              <a:t>Fig. Estimated </a:t>
            </a:r>
            <a:r>
              <a:rPr lang="en-US" altLang="zh-CN" sz="2800" dirty="0" err="1"/>
              <a:t>codeword</a:t>
            </a:r>
            <a:r>
              <a:rPr lang="en-US" altLang="zh-CN" sz="2800" dirty="0"/>
              <a:t> weight distribution(red </a:t>
            </a:r>
            <a:r>
              <a:rPr lang="en-US" altLang="zh-CN" sz="2800" dirty="0" err="1"/>
              <a:t>circle:wrong</a:t>
            </a:r>
            <a:r>
              <a:rPr lang="en-US" altLang="zh-CN" sz="2800" dirty="0"/>
              <a:t> peak, green circle: right peak)</a:t>
            </a:r>
            <a:endParaRPr lang="zh-CN" altLang="zh-CN" sz="2800" dirty="0"/>
          </a:p>
        </p:txBody>
      </p:sp>
      <p:sp>
        <p:nvSpPr>
          <p:cNvPr id="66" name="矩形 65"/>
          <p:cNvSpPr/>
          <p:nvPr/>
        </p:nvSpPr>
        <p:spPr>
          <a:xfrm>
            <a:off x="14947606" y="16128632"/>
            <a:ext cx="13873901" cy="5632311"/>
          </a:xfrm>
          <a:prstGeom prst="rect">
            <a:avLst/>
          </a:prstGeom>
        </p:spPr>
        <p:txBody>
          <a:bodyPr wrap="square">
            <a:spAutoFit/>
          </a:bodyPr>
          <a:lstStyle/>
          <a:p>
            <a:pPr marL="571500" indent="-571500">
              <a:buFont typeface="Wingdings" pitchFamily="2" charset="2"/>
              <a:buChar char="l"/>
            </a:pPr>
            <a:r>
              <a:rPr lang="en-US" altLang="zh-CN" sz="4000" dirty="0"/>
              <a:t>The k</a:t>
            </a:r>
            <a:r>
              <a:rPr lang="en-US" altLang="zh-CN" sz="4000" dirty="0" smtClean="0"/>
              <a:t>ey steps of </a:t>
            </a:r>
            <a:r>
              <a:rPr lang="en-US" altLang="zh-CN" sz="4000" dirty="0"/>
              <a:t>sliding-window filtering HWA </a:t>
            </a:r>
            <a:r>
              <a:rPr lang="en-US" altLang="zh-CN" sz="4000" dirty="0" smtClean="0"/>
              <a:t>algorithm: </a:t>
            </a:r>
            <a:r>
              <a:rPr lang="en-US" altLang="zh-CN" sz="4000" dirty="0"/>
              <a:t>Assuming that the filtering threshold is  </a:t>
            </a:r>
            <a:r>
              <a:rPr lang="en-US" altLang="zh-CN" sz="4000" dirty="0" smtClean="0"/>
              <a:t>   and </a:t>
            </a:r>
            <a:r>
              <a:rPr lang="en-US" altLang="zh-CN" sz="4000" dirty="0"/>
              <a:t>the filtering coefficient is </a:t>
            </a:r>
            <a:r>
              <a:rPr lang="en-US" altLang="zh-CN" sz="4000" dirty="0" smtClean="0"/>
              <a:t>    , </a:t>
            </a:r>
            <a:r>
              <a:rPr lang="en-US" altLang="zh-CN" sz="4000" dirty="0"/>
              <a:t>The sliding window filtering method is used to get the filtered distribution distance  </a:t>
            </a:r>
            <a:r>
              <a:rPr lang="en-US" altLang="zh-CN" sz="4000" dirty="0" smtClean="0"/>
              <a:t>           by </a:t>
            </a:r>
            <a:r>
              <a:rPr lang="en-US" altLang="zh-CN" sz="4000" dirty="0"/>
              <a:t>successively passing the code weight distribution distance pattern through the window. In the filtered weight distribution distance pattern, take the maximum value  </a:t>
            </a:r>
            <a:r>
              <a:rPr lang="en-US" altLang="zh-CN" sz="4000" dirty="0" smtClean="0"/>
              <a:t>             of </a:t>
            </a:r>
            <a:r>
              <a:rPr lang="en-US" altLang="zh-CN" sz="4000" dirty="0"/>
              <a:t>weight distribution distance, and  </a:t>
            </a:r>
            <a:r>
              <a:rPr lang="en-US" altLang="zh-CN" sz="4000" dirty="0" smtClean="0"/>
              <a:t>    is </a:t>
            </a:r>
            <a:r>
              <a:rPr lang="en-US" altLang="zh-CN" sz="4000" dirty="0"/>
              <a:t>the real code length estimation  </a:t>
            </a:r>
            <a:r>
              <a:rPr lang="en-US" altLang="zh-CN" sz="4000" dirty="0" smtClean="0"/>
              <a:t>    to </a:t>
            </a:r>
            <a:r>
              <a:rPr lang="en-US" altLang="zh-CN" sz="4000" dirty="0"/>
              <a:t>complete the </a:t>
            </a:r>
            <a:r>
              <a:rPr lang="en-US" altLang="zh-CN" sz="4000" dirty="0" smtClean="0"/>
              <a:t>blind recognition</a:t>
            </a:r>
            <a:r>
              <a:rPr lang="en-US" altLang="zh-CN" sz="4000" dirty="0"/>
              <a:t>.</a:t>
            </a:r>
            <a:endParaRPr lang="zh-CN" altLang="zh-CN" sz="4000" dirty="0"/>
          </a:p>
        </p:txBody>
      </p:sp>
      <p:grpSp>
        <p:nvGrpSpPr>
          <p:cNvPr id="69" name="组合 68"/>
          <p:cNvGrpSpPr/>
          <p:nvPr/>
        </p:nvGrpSpPr>
        <p:grpSpPr>
          <a:xfrm>
            <a:off x="10142860" y="21489987"/>
            <a:ext cx="9470031" cy="7560840"/>
            <a:chOff x="13555811" y="21532043"/>
            <a:chExt cx="9060731" cy="7217035"/>
          </a:xfrm>
        </p:grpSpPr>
        <p:pic>
          <p:nvPicPr>
            <p:cNvPr id="1255" name="Picture 231"/>
            <p:cNvPicPr>
              <a:picLocks noChangeAspect="1" noChangeArrowheads="1"/>
            </p:cNvPicPr>
            <p:nvPr/>
          </p:nvPicPr>
          <p:blipFill>
            <a:blip r:embed="rId9" cstate="print">
              <a:extLst>
                <a:ext uri="{28A0092B-C50C-407E-A947-70E740481C1C}">
                  <a14:useLocalDpi xmlns:a14="http://schemas.microsoft.com/office/drawing/2010/main" xmlns="" val="0"/>
                </a:ext>
              </a:extLst>
            </a:blip>
            <a:srcRect l="2914" t="2681" r="24670" b="20828"/>
            <a:stretch>
              <a:fillRect/>
            </a:stretch>
          </p:blipFill>
          <p:spPr bwMode="auto">
            <a:xfrm>
              <a:off x="13555811" y="21532043"/>
              <a:ext cx="9060731" cy="72170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56" name="Picture 232"/>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17084203" y="22454296"/>
              <a:ext cx="368424" cy="782901"/>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71" name="Rectangle 234"/>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2" name="对象 71"/>
          <p:cNvGraphicFramePr>
            <a:graphicFrameLocks noChangeAspect="1"/>
          </p:cNvGraphicFramePr>
          <p:nvPr>
            <p:extLst>
              <p:ext uri="{D42A27DB-BD31-4B8C-83A1-F6EECF244321}">
                <p14:modId xmlns:p14="http://schemas.microsoft.com/office/powerpoint/2010/main" xmlns="" val="1112571377"/>
              </p:ext>
            </p:extLst>
          </p:nvPr>
        </p:nvGraphicFramePr>
        <p:xfrm>
          <a:off x="19316451" y="22628398"/>
          <a:ext cx="10363619" cy="4030296"/>
        </p:xfrm>
        <a:graphic>
          <a:graphicData uri="http://schemas.openxmlformats.org/presentationml/2006/ole">
            <p:oleObj spid="_x0000_s1292" name="Visio" r:id="rId11" imgW="4312991" imgH="1678753" progId="Visio.Drawing.11">
              <p:embed/>
            </p:oleObj>
          </a:graphicData>
        </a:graphic>
      </p:graphicFrame>
      <p:sp>
        <p:nvSpPr>
          <p:cNvPr id="67" name="AutoShape 228"/>
          <p:cNvSpPr>
            <a:spLocks noChangeArrowheads="1"/>
          </p:cNvSpPr>
          <p:nvPr/>
        </p:nvSpPr>
        <p:spPr bwMode="auto">
          <a:xfrm>
            <a:off x="9389195" y="24197135"/>
            <a:ext cx="1430312" cy="1135484"/>
          </a:xfrm>
          <a:prstGeom prst="rightArrow">
            <a:avLst>
              <a:gd name="adj1" fmla="val 50000"/>
              <a:gd name="adj2" fmla="val 73675"/>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zh-CN" altLang="en-US"/>
          </a:p>
        </p:txBody>
      </p:sp>
      <p:sp>
        <p:nvSpPr>
          <p:cNvPr id="82" name="圆角矩形 81"/>
          <p:cNvSpPr/>
          <p:nvPr/>
        </p:nvSpPr>
        <p:spPr>
          <a:xfrm>
            <a:off x="666379" y="21692294"/>
            <a:ext cx="18650096" cy="7488832"/>
          </a:xfrm>
          <a:prstGeom prst="roundRect">
            <a:avLst>
              <a:gd name="adj" fmla="val 1333"/>
            </a:avLst>
          </a:prstGeom>
          <a:noFill/>
          <a:ln w="19050">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zh-CN" altLang="en-US" dirty="0"/>
          </a:p>
        </p:txBody>
      </p:sp>
      <p:sp>
        <p:nvSpPr>
          <p:cNvPr id="83" name="圆角矩形 82"/>
          <p:cNvSpPr/>
          <p:nvPr/>
        </p:nvSpPr>
        <p:spPr>
          <a:xfrm>
            <a:off x="19460467" y="22052334"/>
            <a:ext cx="10114252" cy="6552728"/>
          </a:xfrm>
          <a:prstGeom prst="roundRect">
            <a:avLst>
              <a:gd name="adj" fmla="val 1333"/>
            </a:avLst>
          </a:prstGeom>
          <a:noFill/>
          <a:ln w="19050">
            <a:solidFill>
              <a:schemeClr val="accent6"/>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zh-CN" altLang="en-US" dirty="0"/>
          </a:p>
        </p:txBody>
      </p:sp>
      <p:sp>
        <p:nvSpPr>
          <p:cNvPr id="84" name="矩形 83"/>
          <p:cNvSpPr/>
          <p:nvPr/>
        </p:nvSpPr>
        <p:spPr>
          <a:xfrm>
            <a:off x="20108540" y="27453237"/>
            <a:ext cx="8640960" cy="523220"/>
          </a:xfrm>
          <a:prstGeom prst="rect">
            <a:avLst/>
          </a:prstGeom>
        </p:spPr>
        <p:txBody>
          <a:bodyPr wrap="square">
            <a:spAutoFit/>
          </a:bodyPr>
          <a:lstStyle/>
          <a:p>
            <a:pPr lvl="0"/>
            <a:r>
              <a:rPr lang="en-US" altLang="zh-CN" sz="2800" dirty="0" smtClean="0"/>
              <a:t>Fig. </a:t>
            </a:r>
            <a:r>
              <a:rPr lang="en-US" altLang="zh-CN" sz="2800" dirty="0"/>
              <a:t>Flow chart of sliding-window filtering HWA Algorithm</a:t>
            </a:r>
            <a:endParaRPr lang="zh-CN" altLang="zh-CN" sz="2800" dirty="0"/>
          </a:p>
        </p:txBody>
      </p:sp>
      <p:graphicFrame>
        <p:nvGraphicFramePr>
          <p:cNvPr id="77" name="对象 76"/>
          <p:cNvGraphicFramePr>
            <a:graphicFrameLocks noChangeAspect="1"/>
          </p:cNvGraphicFramePr>
          <p:nvPr>
            <p:extLst>
              <p:ext uri="{D42A27DB-BD31-4B8C-83A1-F6EECF244321}">
                <p14:modId xmlns:p14="http://schemas.microsoft.com/office/powerpoint/2010/main" xmlns="" val="1488580032"/>
              </p:ext>
            </p:extLst>
          </p:nvPr>
        </p:nvGraphicFramePr>
        <p:xfrm>
          <a:off x="23652806" y="16842928"/>
          <a:ext cx="527699" cy="472753"/>
        </p:xfrm>
        <a:graphic>
          <a:graphicData uri="http://schemas.openxmlformats.org/presentationml/2006/ole">
            <p:oleObj spid="_x0000_s1293" name="Equation" r:id="rId12" imgW="241200" imgH="228600" progId="Equation.DSMT4">
              <p:embed/>
            </p:oleObj>
          </a:graphicData>
        </a:graphic>
      </p:graphicFrame>
      <p:graphicFrame>
        <p:nvGraphicFramePr>
          <p:cNvPr id="78" name="对象 77"/>
          <p:cNvGraphicFramePr>
            <a:graphicFrameLocks noChangeAspect="1"/>
          </p:cNvGraphicFramePr>
          <p:nvPr>
            <p:extLst>
              <p:ext uri="{D42A27DB-BD31-4B8C-83A1-F6EECF244321}">
                <p14:modId xmlns:p14="http://schemas.microsoft.com/office/powerpoint/2010/main" xmlns="" val="1964417852"/>
              </p:ext>
            </p:extLst>
          </p:nvPr>
        </p:nvGraphicFramePr>
        <p:xfrm>
          <a:off x="18373355" y="17431122"/>
          <a:ext cx="439040" cy="556117"/>
        </p:xfrm>
        <a:graphic>
          <a:graphicData uri="http://schemas.openxmlformats.org/presentationml/2006/ole">
            <p:oleObj spid="_x0000_s1294" name="Equation" r:id="rId13" imgW="190440" imgH="241200" progId="Equation.DSMT4">
              <p:embed/>
            </p:oleObj>
          </a:graphicData>
        </a:graphic>
      </p:graphicFrame>
      <p:graphicFrame>
        <p:nvGraphicFramePr>
          <p:cNvPr id="79" name="对象 78"/>
          <p:cNvGraphicFramePr>
            <a:graphicFrameLocks noChangeAspect="1"/>
          </p:cNvGraphicFramePr>
          <p:nvPr>
            <p:extLst>
              <p:ext uri="{D42A27DB-BD31-4B8C-83A1-F6EECF244321}">
                <p14:modId xmlns:p14="http://schemas.microsoft.com/office/powerpoint/2010/main" xmlns="" val="629079914"/>
              </p:ext>
            </p:extLst>
          </p:nvPr>
        </p:nvGraphicFramePr>
        <p:xfrm>
          <a:off x="23109634" y="17674432"/>
          <a:ext cx="1353294" cy="1004057"/>
        </p:xfrm>
        <a:graphic>
          <a:graphicData uri="http://schemas.openxmlformats.org/presentationml/2006/ole">
            <p:oleObj spid="_x0000_s1295" name="Equation" r:id="rId14" imgW="393480" imgH="291960" progId="Equation.DSMT4">
              <p:embed/>
            </p:oleObj>
          </a:graphicData>
        </a:graphic>
      </p:graphicFrame>
      <p:graphicFrame>
        <p:nvGraphicFramePr>
          <p:cNvPr id="80" name="对象 79"/>
          <p:cNvGraphicFramePr>
            <a:graphicFrameLocks noChangeAspect="1"/>
          </p:cNvGraphicFramePr>
          <p:nvPr>
            <p:extLst>
              <p:ext uri="{D42A27DB-BD31-4B8C-83A1-F6EECF244321}">
                <p14:modId xmlns:p14="http://schemas.microsoft.com/office/powerpoint/2010/main" xmlns="" val="1588289400"/>
              </p:ext>
            </p:extLst>
          </p:nvPr>
        </p:nvGraphicFramePr>
        <p:xfrm>
          <a:off x="20756611" y="19549478"/>
          <a:ext cx="1739411" cy="1043646"/>
        </p:xfrm>
        <a:graphic>
          <a:graphicData uri="http://schemas.openxmlformats.org/presentationml/2006/ole">
            <p:oleObj spid="_x0000_s1296" name="Equation" r:id="rId15" imgW="507960" imgH="304560" progId="Equation.DSMT4">
              <p:embed/>
            </p:oleObj>
          </a:graphicData>
        </a:graphic>
      </p:graphicFrame>
      <p:graphicFrame>
        <p:nvGraphicFramePr>
          <p:cNvPr id="81" name="对象 80"/>
          <p:cNvGraphicFramePr>
            <a:graphicFrameLocks noChangeAspect="1"/>
          </p:cNvGraphicFramePr>
          <p:nvPr>
            <p:extLst>
              <p:ext uri="{D42A27DB-BD31-4B8C-83A1-F6EECF244321}">
                <p14:modId xmlns:p14="http://schemas.microsoft.com/office/powerpoint/2010/main" xmlns="" val="1991944537"/>
              </p:ext>
            </p:extLst>
          </p:nvPr>
        </p:nvGraphicFramePr>
        <p:xfrm>
          <a:off x="16436131" y="20367684"/>
          <a:ext cx="504056" cy="728081"/>
        </p:xfrm>
        <a:graphic>
          <a:graphicData uri="http://schemas.openxmlformats.org/presentationml/2006/ole">
            <p:oleObj spid="_x0000_s1297" name="Equation" r:id="rId16" imgW="114120" imgH="164880" progId="Equation.DSMT4">
              <p:embed/>
            </p:oleObj>
          </a:graphicData>
        </a:graphic>
      </p:graphicFrame>
      <p:graphicFrame>
        <p:nvGraphicFramePr>
          <p:cNvPr id="85" name="对象 84"/>
          <p:cNvGraphicFramePr>
            <a:graphicFrameLocks noChangeAspect="1"/>
          </p:cNvGraphicFramePr>
          <p:nvPr>
            <p:extLst>
              <p:ext uri="{D42A27DB-BD31-4B8C-83A1-F6EECF244321}">
                <p14:modId xmlns:p14="http://schemas.microsoft.com/office/powerpoint/2010/main" xmlns="" val="3607591851"/>
              </p:ext>
            </p:extLst>
          </p:nvPr>
        </p:nvGraphicFramePr>
        <p:xfrm>
          <a:off x="23981895" y="20310190"/>
          <a:ext cx="562253" cy="749671"/>
        </p:xfrm>
        <a:graphic>
          <a:graphicData uri="http://schemas.openxmlformats.org/presentationml/2006/ole">
            <p:oleObj spid="_x0000_s1298" name="Equation" r:id="rId17" imgW="152280" imgH="203040" progId="Equation.DSMT4">
              <p:embed/>
            </p:oleObj>
          </a:graphicData>
        </a:graphic>
      </p:graphicFrame>
      <p:pic>
        <p:nvPicPr>
          <p:cNvPr id="1280" name="Picture 256" descr="BCH1"/>
          <p:cNvPicPr>
            <a:picLocks noChangeAspect="1" noChangeArrowheads="1"/>
          </p:cNvPicPr>
          <p:nvPr/>
        </p:nvPicPr>
        <p:blipFill>
          <a:blip r:embed="rId18" cstate="print">
            <a:extLst>
              <a:ext uri="{28A0092B-C50C-407E-A947-70E740481C1C}">
                <a14:useLocalDpi xmlns:a14="http://schemas.microsoft.com/office/drawing/2010/main" xmlns="" val="0"/>
              </a:ext>
            </a:extLst>
          </a:blip>
          <a:srcRect l="7088" t="5362" r="7552" b="3926"/>
          <a:stretch>
            <a:fillRect/>
          </a:stretch>
        </p:blipFill>
        <p:spPr bwMode="auto">
          <a:xfrm>
            <a:off x="1242443" y="30693294"/>
            <a:ext cx="8838474" cy="71361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82" name="Picture 258" descr="BCH2"/>
          <p:cNvPicPr>
            <a:picLocks noChangeAspect="1" noChangeArrowheads="1"/>
          </p:cNvPicPr>
          <p:nvPr/>
        </p:nvPicPr>
        <p:blipFill>
          <a:blip r:embed="rId19" cstate="print">
            <a:extLst>
              <a:ext uri="{28A0092B-C50C-407E-A947-70E740481C1C}">
                <a14:useLocalDpi xmlns:a14="http://schemas.microsoft.com/office/drawing/2010/main" xmlns="" val="0"/>
              </a:ext>
            </a:extLst>
          </a:blip>
          <a:srcRect l="8221" t="5597" r="8577" b="3653"/>
          <a:stretch>
            <a:fillRect/>
          </a:stretch>
        </p:blipFill>
        <p:spPr bwMode="auto">
          <a:xfrm>
            <a:off x="10080917" y="30782852"/>
            <a:ext cx="9255070" cy="7121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83" name="Picture 259" descr="BCH3"/>
          <p:cNvPicPr>
            <a:picLocks noChangeAspect="1" noChangeArrowheads="1"/>
          </p:cNvPicPr>
          <p:nvPr/>
        </p:nvPicPr>
        <p:blipFill>
          <a:blip r:embed="rId20" cstate="print">
            <a:extLst>
              <a:ext uri="{28A0092B-C50C-407E-A947-70E740481C1C}">
                <a14:useLocalDpi xmlns:a14="http://schemas.microsoft.com/office/drawing/2010/main" xmlns="" val="0"/>
              </a:ext>
            </a:extLst>
          </a:blip>
          <a:srcRect l="4826" t="4678" r="7249" b="4515"/>
          <a:stretch>
            <a:fillRect/>
          </a:stretch>
        </p:blipFill>
        <p:spPr bwMode="auto">
          <a:xfrm>
            <a:off x="19910947" y="30804802"/>
            <a:ext cx="9126584" cy="83143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 name="矩形 102"/>
          <p:cNvSpPr/>
          <p:nvPr/>
        </p:nvSpPr>
        <p:spPr>
          <a:xfrm>
            <a:off x="2517289" y="37822086"/>
            <a:ext cx="15340492" cy="523220"/>
          </a:xfrm>
          <a:prstGeom prst="rect">
            <a:avLst/>
          </a:prstGeom>
        </p:spPr>
        <p:txBody>
          <a:bodyPr wrap="square">
            <a:spAutoFit/>
          </a:bodyPr>
          <a:lstStyle/>
          <a:p>
            <a:pPr lvl="0"/>
            <a:r>
              <a:rPr lang="en-US" altLang="zh-CN" sz="2800" dirty="0" smtClean="0"/>
              <a:t>Fig. </a:t>
            </a:r>
            <a:r>
              <a:rPr lang="en-US" altLang="zh-CN" sz="2800" dirty="0"/>
              <a:t>Performance comparison between sliding-window filtering HWA algorithm and classical algorithm</a:t>
            </a:r>
            <a:endParaRPr lang="zh-CN" altLang="zh-CN" sz="2800" dirty="0"/>
          </a:p>
        </p:txBody>
      </p:sp>
      <p:sp>
        <p:nvSpPr>
          <p:cNvPr id="90" name="AutoShape 267"/>
          <p:cNvSpPr>
            <a:spLocks noChangeArrowheads="1"/>
          </p:cNvSpPr>
          <p:nvPr/>
        </p:nvSpPr>
        <p:spPr bwMode="auto">
          <a:xfrm rot="-911642">
            <a:off x="21542026" y="34440797"/>
            <a:ext cx="3414462" cy="704347"/>
          </a:xfrm>
          <a:prstGeom prst="rightArrow">
            <a:avLst>
              <a:gd name="adj1" fmla="val 50000"/>
              <a:gd name="adj2" fmla="val 147277"/>
            </a:avLst>
          </a:prstGeom>
          <a:solidFill>
            <a:srgbClr val="FFFFFF"/>
          </a:solidFill>
          <a:ln w="38100">
            <a:solidFill>
              <a:srgbClr val="F79646"/>
            </a:solidFill>
            <a:miter lim="800000"/>
            <a:headEnd/>
            <a:tailEnd/>
          </a:ln>
          <a:effectLst/>
          <a:extLst>
            <a:ext uri="{AF507438-7753-43E0-B8FC-AC1667EBCBE1}">
              <a14:hiddenEffects xmlns:a14="http://schemas.microsoft.com/office/drawing/2010/main" xmlns="">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endParaRPr lang="zh-CN" altLang="en-US"/>
          </a:p>
        </p:txBody>
      </p:sp>
      <p:sp>
        <p:nvSpPr>
          <p:cNvPr id="106" name="矩形 105"/>
          <p:cNvSpPr/>
          <p:nvPr/>
        </p:nvSpPr>
        <p:spPr>
          <a:xfrm>
            <a:off x="20036531" y="39171074"/>
            <a:ext cx="9001000" cy="954107"/>
          </a:xfrm>
          <a:prstGeom prst="rect">
            <a:avLst/>
          </a:prstGeom>
        </p:spPr>
        <p:txBody>
          <a:bodyPr wrap="square">
            <a:spAutoFit/>
          </a:bodyPr>
          <a:lstStyle/>
          <a:p>
            <a:pPr lvl="0" algn="ctr"/>
            <a:r>
              <a:rPr lang="en-US" altLang="zh-CN" sz="2800" dirty="0" smtClean="0"/>
              <a:t>Fig. Performance </a:t>
            </a:r>
            <a:r>
              <a:rPr lang="en-US" altLang="zh-CN" sz="2800" dirty="0"/>
              <a:t>bound </a:t>
            </a:r>
            <a:r>
              <a:rPr lang="en-US" altLang="zh-CN" sz="2800" dirty="0" smtClean="0"/>
              <a:t>improvement of</a:t>
            </a:r>
          </a:p>
          <a:p>
            <a:pPr lvl="0" algn="ctr"/>
            <a:r>
              <a:rPr lang="en-US" altLang="zh-CN" sz="2800" dirty="0" smtClean="0"/>
              <a:t> sliding-window </a:t>
            </a:r>
            <a:r>
              <a:rPr lang="en-US" altLang="zh-CN" sz="2800" dirty="0"/>
              <a:t>filtering </a:t>
            </a:r>
            <a:r>
              <a:rPr lang="en-US" altLang="zh-CN" sz="2800" dirty="0" smtClean="0"/>
              <a:t>HWA</a:t>
            </a:r>
            <a:endParaRPr lang="zh-CN" altLang="zh-CN" sz="2800" dirty="0"/>
          </a:p>
        </p:txBody>
      </p:sp>
      <p:sp>
        <p:nvSpPr>
          <p:cNvPr id="51" name="圆角矩形 50"/>
          <p:cNvSpPr/>
          <p:nvPr/>
        </p:nvSpPr>
        <p:spPr>
          <a:xfrm>
            <a:off x="495197" y="15117718"/>
            <a:ext cx="29167797" cy="8309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6000" b="1" dirty="0" smtClean="0">
                <a:solidFill>
                  <a:schemeClr val="bg1"/>
                </a:solidFill>
                <a:ea typeface="+mj-ea"/>
                <a:cs typeface="+mj-cs"/>
              </a:rPr>
              <a:t>Sliding-Window Filtering HWA Algorithm</a:t>
            </a:r>
            <a:endParaRPr lang="zh-CN" altLang="en-US" sz="6000" b="1" dirty="0">
              <a:solidFill>
                <a:schemeClr val="bg1"/>
              </a:solidFill>
              <a:ea typeface="+mj-ea"/>
              <a:cs typeface="+mj-cs"/>
            </a:endParaRPr>
          </a:p>
        </p:txBody>
      </p:sp>
      <p:sp>
        <p:nvSpPr>
          <p:cNvPr id="53" name="圆角矩形 52"/>
          <p:cNvSpPr/>
          <p:nvPr/>
        </p:nvSpPr>
        <p:spPr>
          <a:xfrm>
            <a:off x="495197" y="29717329"/>
            <a:ext cx="29167797" cy="830997"/>
          </a:xfrm>
          <a:prstGeom prst="roundRect">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6000" b="1" dirty="0" smtClean="0">
                <a:solidFill>
                  <a:schemeClr val="bg1"/>
                </a:solidFill>
                <a:ea typeface="+mj-ea"/>
                <a:cs typeface="+mj-cs"/>
              </a:rPr>
              <a:t>Simulation results and Analysis</a:t>
            </a:r>
            <a:endParaRPr lang="zh-CN" altLang="en-US" sz="6000" b="1" dirty="0">
              <a:solidFill>
                <a:schemeClr val="bg1"/>
              </a:solidFill>
              <a:ea typeface="+mj-ea"/>
              <a:cs typeface="+mj-cs"/>
            </a:endParaRPr>
          </a:p>
        </p:txBody>
      </p:sp>
    </p:spTree>
    <p:extLst>
      <p:ext uri="{BB962C8B-B14F-4D97-AF65-F5344CB8AC3E}">
        <p14:creationId xmlns:p14="http://schemas.microsoft.com/office/powerpoint/2010/main" xmlns="" val="159161990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469</Words>
  <Application>Microsoft Office PowerPoint</Application>
  <PresentationFormat>自定义</PresentationFormat>
  <Paragraphs>34</Paragraphs>
  <Slides>1</Slides>
  <Notes>1</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1</vt:i4>
      </vt:variant>
    </vt:vector>
  </HeadingPairs>
  <TitlesOfParts>
    <vt:vector size="4" baseType="lpstr">
      <vt:lpstr>Office 主题</vt:lpstr>
      <vt:lpstr>Visio</vt:lpstr>
      <vt:lpstr>Equation</vt:lpstr>
      <vt:lpstr>幻灯片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fisker02</cp:lastModifiedBy>
  <cp:revision>41</cp:revision>
  <dcterms:modified xsi:type="dcterms:W3CDTF">2022-08-02T03:39:43Z</dcterms:modified>
</cp:coreProperties>
</file>