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
  </p:handoutMasterIdLst>
  <p:sldIdLst>
    <p:sldId id="256" r:id="rId2"/>
  </p:sldIdLst>
  <p:sldSz cx="28800425" cy="43200638"/>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5">
          <p15:clr>
            <a:srgbClr val="A4A3A4"/>
          </p15:clr>
        </p15:guide>
        <p15:guide id="2" pos="90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9" autoAdjust="0"/>
    <p:restoredTop sz="94676" autoAdjust="0"/>
  </p:normalViewPr>
  <p:slideViewPr>
    <p:cSldViewPr>
      <p:cViewPr>
        <p:scale>
          <a:sx n="30" d="100"/>
          <a:sy n="30" d="100"/>
        </p:scale>
        <p:origin x="1104" y="-4522"/>
      </p:cViewPr>
      <p:guideLst>
        <p:guide orient="horz" pos="13605"/>
        <p:guide pos="9032"/>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998" y="62"/>
      </p:cViewPr>
      <p:guideLst/>
    </p:cSldViewPr>
  </p:notesViewPr>
  <p:gridSpacing cx="76319" cy="76319"/>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05415062-24C4-453E-B587-3F64D848210F}" type="datetimeFigureOut">
              <a:rPr lang="zh-CN" altLang="en-US" smtClean="0"/>
              <a:t>2022/8/7</a:t>
            </a:fld>
            <a:endParaRPr lang="zh-CN" altLang="en-US"/>
          </a:p>
        </p:txBody>
      </p:sp>
      <p:sp>
        <p:nvSpPr>
          <p:cNvPr id="4" name="页脚占位符 3"/>
          <p:cNvSpPr>
            <a:spLocks noGrp="1"/>
          </p:cNvSpPr>
          <p:nvPr>
            <p:ph type="ftr" sz="quarter" idx="2"/>
          </p:nvPr>
        </p:nvSpPr>
        <p:spPr>
          <a:xfrm>
            <a:off x="0" y="8824913"/>
            <a:ext cx="3035300" cy="46513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67163" y="8824913"/>
            <a:ext cx="3035300" cy="465137"/>
          </a:xfrm>
          <a:prstGeom prst="rect">
            <a:avLst/>
          </a:prstGeom>
        </p:spPr>
        <p:txBody>
          <a:bodyPr vert="horz" lIns="91440" tIns="45720" rIns="91440" bIns="45720" rtlCol="0" anchor="b"/>
          <a:lstStyle>
            <a:lvl1pPr algn="r">
              <a:defRPr sz="1200"/>
            </a:lvl1pPr>
          </a:lstStyle>
          <a:p>
            <a:fld id="{F0738DE6-0A0B-4840-AA97-B199EC71482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900"/>
            </a:lvl1pPr>
          </a:lstStyle>
          <a:p>
            <a:r>
              <a:rPr lang="zh-CN" altLang="en-US"/>
              <a:t>单击此处编辑母版标题样式</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60"/>
            </a:lvl1pPr>
            <a:lvl2pPr marL="1440180" indent="0" algn="ctr">
              <a:buNone/>
              <a:defRPr sz="6300"/>
            </a:lvl2pPr>
            <a:lvl3pPr marL="2880360" indent="0" algn="ctr">
              <a:buNone/>
              <a:defRPr sz="5670"/>
            </a:lvl3pPr>
            <a:lvl4pPr marL="4319905" indent="0" algn="ctr">
              <a:buNone/>
              <a:defRPr sz="5040"/>
            </a:lvl4pPr>
            <a:lvl5pPr marL="5760085" indent="0" algn="ctr">
              <a:buNone/>
              <a:defRPr sz="5040"/>
            </a:lvl5pPr>
            <a:lvl6pPr marL="7200265" indent="0" algn="ctr">
              <a:buNone/>
              <a:defRPr sz="5040"/>
            </a:lvl6pPr>
            <a:lvl7pPr marL="8640445" indent="0" algn="ctr">
              <a:buNone/>
              <a:defRPr sz="5040"/>
            </a:lvl7pPr>
            <a:lvl8pPr marL="10079990" indent="0" algn="ctr">
              <a:buNone/>
              <a:defRPr sz="5040"/>
            </a:lvl8pPr>
            <a:lvl9pPr marL="11520170" indent="0" algn="ctr">
              <a:buNone/>
              <a:defRPr sz="504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accent5">
                <a:lumMod val="20000"/>
                <a:lumOff val="80000"/>
                <a:alpha val="0"/>
              </a:schemeClr>
            </a:gs>
            <a:gs pos="93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 name="Rectangle 14"/>
          <p:cNvSpPr/>
          <p:nvPr userDrawn="1"/>
        </p:nvSpPr>
        <p:spPr>
          <a:xfrm flipH="1">
            <a:off x="28572460" y="0"/>
            <a:ext cx="228600" cy="4320095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endParaRPr lang="en-US" sz="1155" dirty="0"/>
          </a:p>
        </p:txBody>
      </p:sp>
      <p:sp>
        <p:nvSpPr>
          <p:cNvPr id="16" name="Rectangle 15"/>
          <p:cNvSpPr/>
          <p:nvPr userDrawn="1"/>
        </p:nvSpPr>
        <p:spPr>
          <a:xfrm>
            <a:off x="0" y="0"/>
            <a:ext cx="189230" cy="4320095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endParaRPr lang="en-US" sz="1155" dirty="0"/>
          </a:p>
        </p:txBody>
      </p:sp>
      <p:sp>
        <p:nvSpPr>
          <p:cNvPr id="17" name="Rectangle 16"/>
          <p:cNvSpPr/>
          <p:nvPr userDrawn="1"/>
        </p:nvSpPr>
        <p:spPr>
          <a:xfrm>
            <a:off x="0" y="0"/>
            <a:ext cx="28800425" cy="4608830"/>
          </a:xfrm>
          <a:prstGeom prst="rect">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endParaRPr lang="en-US" sz="115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85D6BDF-9D0E-4E2B-85B8-D8F4790360C9}" type="datetimeFigureOut">
              <a:rPr lang="en-US" smtClean="0"/>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9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965030" y="28910440"/>
            <a:ext cx="24840367" cy="9450136"/>
          </a:xfrm>
        </p:spPr>
        <p:txBody>
          <a:bodyPr/>
          <a:lstStyle>
            <a:lvl1pPr marL="0" indent="0">
              <a:buNone/>
              <a:defRPr sz="7560">
                <a:solidFill>
                  <a:schemeClr val="tx1"/>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19905" indent="0">
              <a:buNone/>
              <a:defRPr sz="5040">
                <a:solidFill>
                  <a:schemeClr val="tx1">
                    <a:tint val="75000"/>
                  </a:schemeClr>
                </a:solidFill>
              </a:defRPr>
            </a:lvl4pPr>
            <a:lvl5pPr marL="5760085" indent="0">
              <a:buNone/>
              <a:defRPr sz="5040">
                <a:solidFill>
                  <a:schemeClr val="tx1">
                    <a:tint val="75000"/>
                  </a:schemeClr>
                </a:solidFill>
              </a:defRPr>
            </a:lvl5pPr>
            <a:lvl6pPr marL="7200265" indent="0">
              <a:buNone/>
              <a:defRPr sz="5040">
                <a:solidFill>
                  <a:schemeClr val="tx1">
                    <a:tint val="75000"/>
                  </a:schemeClr>
                </a:solidFill>
              </a:defRPr>
            </a:lvl6pPr>
            <a:lvl7pPr marL="8640445" indent="0">
              <a:buNone/>
              <a:defRPr sz="5040">
                <a:solidFill>
                  <a:schemeClr val="tx1">
                    <a:tint val="75000"/>
                  </a:schemeClr>
                </a:solidFill>
              </a:defRPr>
            </a:lvl7pPr>
            <a:lvl8pPr marL="10079990" indent="0">
              <a:buNone/>
              <a:defRPr sz="5040">
                <a:solidFill>
                  <a:schemeClr val="tx1">
                    <a:tint val="75000"/>
                  </a:schemeClr>
                </a:solidFill>
              </a:defRPr>
            </a:lvl8pPr>
            <a:lvl9pPr marL="11520170" indent="0">
              <a:buNone/>
              <a:defRPr sz="504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85D6BDF-9D0E-4E2B-85B8-D8F4790360C9}" type="datetimeFigureOut">
              <a:rPr lang="en-US" smtClean="0"/>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980029" y="11500170"/>
            <a:ext cx="12240181" cy="274104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14580215" y="11500170"/>
            <a:ext cx="12240181" cy="274104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85D6BDF-9D0E-4E2B-85B8-D8F4790360C9}" type="datetimeFigureOut">
              <a:rPr lang="en-US" smtClean="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983784" y="10590160"/>
            <a:ext cx="12183928" cy="5190073"/>
          </a:xfrm>
        </p:spPr>
        <p:txBody>
          <a:bodyPr anchor="b"/>
          <a:lstStyle>
            <a:lvl1pPr marL="0" indent="0">
              <a:buNone/>
              <a:defRPr sz="7560" b="1"/>
            </a:lvl1pPr>
            <a:lvl2pPr marL="1440180" indent="0">
              <a:buNone/>
              <a:defRPr sz="6300" b="1"/>
            </a:lvl2pPr>
            <a:lvl3pPr marL="2880360" indent="0">
              <a:buNone/>
              <a:defRPr sz="5670" b="1"/>
            </a:lvl3pPr>
            <a:lvl4pPr marL="4319905" indent="0">
              <a:buNone/>
              <a:defRPr sz="5040" b="1"/>
            </a:lvl4pPr>
            <a:lvl5pPr marL="5760085" indent="0">
              <a:buNone/>
              <a:defRPr sz="5040" b="1"/>
            </a:lvl5pPr>
            <a:lvl6pPr marL="7200265" indent="0">
              <a:buNone/>
              <a:defRPr sz="5040" b="1"/>
            </a:lvl6pPr>
            <a:lvl7pPr marL="8640445" indent="0">
              <a:buNone/>
              <a:defRPr sz="5040" b="1"/>
            </a:lvl7pPr>
            <a:lvl8pPr marL="10079990" indent="0">
              <a:buNone/>
              <a:defRPr sz="5040" b="1"/>
            </a:lvl8pPr>
            <a:lvl9pPr marL="11520170" indent="0">
              <a:buNone/>
              <a:defRPr sz="5040" b="1"/>
            </a:lvl9pPr>
          </a:lstStyle>
          <a:p>
            <a:pPr lvl="0"/>
            <a:r>
              <a:rPr lang="zh-CN" altLang="en-US"/>
              <a:t>编辑母版文本样式</a:t>
            </a:r>
          </a:p>
        </p:txBody>
      </p:sp>
      <p:sp>
        <p:nvSpPr>
          <p:cNvPr id="4" name="Content Placeholder 3"/>
          <p:cNvSpPr>
            <a:spLocks noGrp="1"/>
          </p:cNvSpPr>
          <p:nvPr>
            <p:ph sz="half" idx="2" hasCustomPrompt="1"/>
          </p:nvPr>
        </p:nvSpPr>
        <p:spPr>
          <a:xfrm>
            <a:off x="1983784" y="15780233"/>
            <a:ext cx="12183928" cy="23210346"/>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hasCustomPrompt="1"/>
          </p:nvPr>
        </p:nvSpPr>
        <p:spPr>
          <a:xfrm>
            <a:off x="14580217" y="10590160"/>
            <a:ext cx="12243932" cy="5190073"/>
          </a:xfrm>
        </p:spPr>
        <p:txBody>
          <a:bodyPr anchor="b"/>
          <a:lstStyle>
            <a:lvl1pPr marL="0" indent="0">
              <a:buNone/>
              <a:defRPr sz="7560" b="1"/>
            </a:lvl1pPr>
            <a:lvl2pPr marL="1440180" indent="0">
              <a:buNone/>
              <a:defRPr sz="6300" b="1"/>
            </a:lvl2pPr>
            <a:lvl3pPr marL="2880360" indent="0">
              <a:buNone/>
              <a:defRPr sz="5670" b="1"/>
            </a:lvl3pPr>
            <a:lvl4pPr marL="4319905" indent="0">
              <a:buNone/>
              <a:defRPr sz="5040" b="1"/>
            </a:lvl4pPr>
            <a:lvl5pPr marL="5760085" indent="0">
              <a:buNone/>
              <a:defRPr sz="5040" b="1"/>
            </a:lvl5pPr>
            <a:lvl6pPr marL="7200265" indent="0">
              <a:buNone/>
              <a:defRPr sz="5040" b="1"/>
            </a:lvl6pPr>
            <a:lvl7pPr marL="8640445" indent="0">
              <a:buNone/>
              <a:defRPr sz="5040" b="1"/>
            </a:lvl7pPr>
            <a:lvl8pPr marL="10079990" indent="0">
              <a:buNone/>
              <a:defRPr sz="5040" b="1"/>
            </a:lvl8pPr>
            <a:lvl9pPr marL="11520170" indent="0">
              <a:buNone/>
              <a:defRPr sz="5040" b="1"/>
            </a:lvl9pPr>
          </a:lstStyle>
          <a:p>
            <a:pPr lvl="0"/>
            <a:r>
              <a:rPr lang="zh-CN" altLang="en-US"/>
              <a:t>编辑母版文本样式</a:t>
            </a:r>
          </a:p>
        </p:txBody>
      </p:sp>
      <p:sp>
        <p:nvSpPr>
          <p:cNvPr id="6" name="Content Placeholder 5"/>
          <p:cNvSpPr>
            <a:spLocks noGrp="1"/>
          </p:cNvSpPr>
          <p:nvPr>
            <p:ph sz="quarter" idx="4" hasCustomPrompt="1"/>
          </p:nvPr>
        </p:nvSpPr>
        <p:spPr>
          <a:xfrm>
            <a:off x="14580217" y="15780233"/>
            <a:ext cx="12243932" cy="23210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85D6BDF-9D0E-4E2B-85B8-D8F4790360C9}" type="datetimeFigureOut">
              <a:rPr lang="en-US" smtClean="0"/>
              <a:t>8/7/2022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85D6BDF-9D0E-4E2B-85B8-D8F4790360C9}" type="datetimeFigureOut">
              <a:rPr lang="en-US" smtClean="0"/>
              <a:t>8/7/2022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D6BDF-9D0E-4E2B-85B8-D8F4790360C9}" type="datetimeFigureOut">
              <a:rPr lang="en-US" smtClean="0"/>
              <a:t>8/7/2022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8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12243932" y="6220102"/>
            <a:ext cx="14580215" cy="30700453"/>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1983780" y="12960191"/>
            <a:ext cx="9288887" cy="24010358"/>
          </a:xfrm>
        </p:spPr>
        <p:txBody>
          <a:bodyPr/>
          <a:lstStyle>
            <a:lvl1pPr marL="0" indent="0">
              <a:buNone/>
              <a:defRPr sz="5040"/>
            </a:lvl1pPr>
            <a:lvl2pPr marL="1440180" indent="0">
              <a:buNone/>
              <a:defRPr sz="4410"/>
            </a:lvl2pPr>
            <a:lvl3pPr marL="2880360" indent="0">
              <a:buNone/>
              <a:defRPr sz="3780"/>
            </a:lvl3pPr>
            <a:lvl4pPr marL="4319905" indent="0">
              <a:buNone/>
              <a:defRPr sz="3150"/>
            </a:lvl4pPr>
            <a:lvl5pPr marL="5760085" indent="0">
              <a:buNone/>
              <a:defRPr sz="3150"/>
            </a:lvl5pPr>
            <a:lvl6pPr marL="7200265" indent="0">
              <a:buNone/>
              <a:defRPr sz="3150"/>
            </a:lvl6pPr>
            <a:lvl7pPr marL="8640445" indent="0">
              <a:buNone/>
              <a:defRPr sz="3150"/>
            </a:lvl7pPr>
            <a:lvl8pPr marL="10079990" indent="0">
              <a:buNone/>
              <a:defRPr sz="3150"/>
            </a:lvl8pPr>
            <a:lvl9pPr marL="11520170" indent="0">
              <a:buNone/>
              <a:defRPr sz="3150"/>
            </a:lvl9pPr>
          </a:lstStyle>
          <a:p>
            <a:pPr lvl="0"/>
            <a:r>
              <a:rPr lang="zh-CN" altLang="en-US"/>
              <a:t>编辑母版文本样式</a:t>
            </a:r>
          </a:p>
        </p:txBody>
      </p:sp>
      <p:sp>
        <p:nvSpPr>
          <p:cNvPr id="5" name="Date Placeholder 4"/>
          <p:cNvSpPr>
            <a:spLocks noGrp="1"/>
          </p:cNvSpPr>
          <p:nvPr>
            <p:ph type="dt" sz="half" idx="10"/>
          </p:nvPr>
        </p:nvSpPr>
        <p:spPr/>
        <p:txBody>
          <a:bodyPr/>
          <a:lstStyle/>
          <a:p>
            <a:fld id="{985D6BDF-9D0E-4E2B-85B8-D8F4790360C9}" type="datetimeFigureOut">
              <a:rPr lang="en-US" smtClean="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8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80"/>
            </a:lvl1pPr>
            <a:lvl2pPr marL="1440180" indent="0">
              <a:buNone/>
              <a:defRPr sz="8820"/>
            </a:lvl2pPr>
            <a:lvl3pPr marL="2880360" indent="0">
              <a:buNone/>
              <a:defRPr sz="7560"/>
            </a:lvl3pPr>
            <a:lvl4pPr marL="4319905" indent="0">
              <a:buNone/>
              <a:defRPr sz="6300"/>
            </a:lvl4pPr>
            <a:lvl5pPr marL="5760085" indent="0">
              <a:buNone/>
              <a:defRPr sz="6300"/>
            </a:lvl5pPr>
            <a:lvl6pPr marL="7200265" indent="0">
              <a:buNone/>
              <a:defRPr sz="6300"/>
            </a:lvl6pPr>
            <a:lvl7pPr marL="8640445" indent="0">
              <a:buNone/>
              <a:defRPr sz="6300"/>
            </a:lvl7pPr>
            <a:lvl8pPr marL="10079990" indent="0">
              <a:buNone/>
              <a:defRPr sz="6300"/>
            </a:lvl8pPr>
            <a:lvl9pPr marL="11520170" indent="0">
              <a:buNone/>
              <a:defRPr sz="63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1983780" y="12960191"/>
            <a:ext cx="9288887" cy="24010358"/>
          </a:xfrm>
        </p:spPr>
        <p:txBody>
          <a:bodyPr/>
          <a:lstStyle>
            <a:lvl1pPr marL="0" indent="0">
              <a:buNone/>
              <a:defRPr sz="5040"/>
            </a:lvl1pPr>
            <a:lvl2pPr marL="1440180" indent="0">
              <a:buNone/>
              <a:defRPr sz="4410"/>
            </a:lvl2pPr>
            <a:lvl3pPr marL="2880360" indent="0">
              <a:buNone/>
              <a:defRPr sz="3780"/>
            </a:lvl3pPr>
            <a:lvl4pPr marL="4319905" indent="0">
              <a:buNone/>
              <a:defRPr sz="3150"/>
            </a:lvl4pPr>
            <a:lvl5pPr marL="5760085" indent="0">
              <a:buNone/>
              <a:defRPr sz="3150"/>
            </a:lvl5pPr>
            <a:lvl6pPr marL="7200265" indent="0">
              <a:buNone/>
              <a:defRPr sz="3150"/>
            </a:lvl6pPr>
            <a:lvl7pPr marL="8640445" indent="0">
              <a:buNone/>
              <a:defRPr sz="3150"/>
            </a:lvl7pPr>
            <a:lvl8pPr marL="10079990" indent="0">
              <a:buNone/>
              <a:defRPr sz="3150"/>
            </a:lvl8pPr>
            <a:lvl9pPr marL="11520170" indent="0">
              <a:buNone/>
              <a:defRPr sz="3150"/>
            </a:lvl9pPr>
          </a:lstStyle>
          <a:p>
            <a:pPr lvl="0"/>
            <a:r>
              <a:rPr lang="zh-CN" altLang="en-US"/>
              <a:t>编辑母版文本样式</a:t>
            </a:r>
          </a:p>
        </p:txBody>
      </p:sp>
      <p:sp>
        <p:nvSpPr>
          <p:cNvPr id="5" name="Date Placeholder 4"/>
          <p:cNvSpPr>
            <a:spLocks noGrp="1"/>
          </p:cNvSpPr>
          <p:nvPr>
            <p:ph type="dt" sz="half" idx="10"/>
          </p:nvPr>
        </p:nvSpPr>
        <p:spPr/>
        <p:txBody>
          <a:bodyPr/>
          <a:lstStyle/>
          <a:p>
            <a:fld id="{985D6BDF-9D0E-4E2B-85B8-D8F4790360C9}" type="datetimeFigureOut">
              <a:rPr lang="en-US" smtClean="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985D6BDF-9D0E-4E2B-85B8-D8F4790360C9}" type="datetimeFigureOut">
              <a:rPr lang="en-US" smtClean="0"/>
              <a:t>8/7/2022</a:t>
            </a:fld>
            <a:endParaRPr lang="en-US" dirty="0"/>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FBB075EA-769C-4ECD-B48E-D6FCDC24F87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599815"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39995"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175"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355"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0535"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008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026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19905" algn="l" defTabSz="2880360" rtl="0" eaLnBrk="1" latinLnBrk="0" hangingPunct="1">
        <a:defRPr sz="5670" kern="1200">
          <a:solidFill>
            <a:schemeClr val="tx1"/>
          </a:solidFill>
          <a:latin typeface="+mn-lt"/>
          <a:ea typeface="+mn-ea"/>
          <a:cs typeface="+mn-cs"/>
        </a:defRPr>
      </a:lvl4pPr>
      <a:lvl5pPr marL="5760085" algn="l" defTabSz="2880360" rtl="0" eaLnBrk="1" latinLnBrk="0" hangingPunct="1">
        <a:defRPr sz="5670" kern="1200">
          <a:solidFill>
            <a:schemeClr val="tx1"/>
          </a:solidFill>
          <a:latin typeface="+mn-lt"/>
          <a:ea typeface="+mn-ea"/>
          <a:cs typeface="+mn-cs"/>
        </a:defRPr>
      </a:lvl5pPr>
      <a:lvl6pPr marL="7200265" algn="l" defTabSz="2880360" rtl="0" eaLnBrk="1" latinLnBrk="0" hangingPunct="1">
        <a:defRPr sz="5670" kern="1200">
          <a:solidFill>
            <a:schemeClr val="tx1"/>
          </a:solidFill>
          <a:latin typeface="+mn-lt"/>
          <a:ea typeface="+mn-ea"/>
          <a:cs typeface="+mn-cs"/>
        </a:defRPr>
      </a:lvl6pPr>
      <a:lvl7pPr marL="8640445" algn="l" defTabSz="2880360" rtl="0" eaLnBrk="1" latinLnBrk="0" hangingPunct="1">
        <a:defRPr sz="5670" kern="1200">
          <a:solidFill>
            <a:schemeClr val="tx1"/>
          </a:solidFill>
          <a:latin typeface="+mn-lt"/>
          <a:ea typeface="+mn-ea"/>
          <a:cs typeface="+mn-cs"/>
        </a:defRPr>
      </a:lvl7pPr>
      <a:lvl8pPr marL="10079990" algn="l" defTabSz="2880360" rtl="0" eaLnBrk="1" latinLnBrk="0" hangingPunct="1">
        <a:defRPr sz="5670" kern="1200">
          <a:solidFill>
            <a:schemeClr val="tx1"/>
          </a:solidFill>
          <a:latin typeface="+mn-lt"/>
          <a:ea typeface="+mn-ea"/>
          <a:cs typeface="+mn-cs"/>
        </a:defRPr>
      </a:lvl8pPr>
      <a:lvl9pPr marL="1152017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tiff"/><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tags" Target="../tags/tag3.xml"/><Relationship Id="rId21" Type="http://schemas.openxmlformats.org/officeDocument/2006/relationships/image" Target="../media/image17.png"/><Relationship Id="rId7" Type="http://schemas.openxmlformats.org/officeDocument/2006/relationships/image" Target="../media/image3.tiff"/><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tags" Target="../tags/tag2.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tiff"/><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tif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slideLayout" Target="../slideLayouts/slideLayout10.xm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rgbClr val="D9EADF"/>
            </a:gs>
            <a:gs pos="71000">
              <a:srgbClr val="DCEBEB"/>
            </a:gs>
            <a:gs pos="64000">
              <a:schemeClr val="accent5">
                <a:lumMod val="20000"/>
                <a:lumOff val="80000"/>
                <a:alpha val="0"/>
              </a:schemeClr>
            </a:gs>
            <a:gs pos="0">
              <a:schemeClr val="accent5">
                <a:lumMod val="20000"/>
                <a:lumOff val="80000"/>
                <a:alpha val="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5"/>
          <a:stretch>
            <a:fillRect/>
          </a:stretch>
        </p:blipFill>
        <p:spPr>
          <a:xfrm>
            <a:off x="23877905" y="61595"/>
            <a:ext cx="4774565" cy="4512945"/>
          </a:xfrm>
          <a:prstGeom prst="rect">
            <a:avLst/>
          </a:prstGeom>
        </p:spPr>
      </p:pic>
      <p:sp>
        <p:nvSpPr>
          <p:cNvPr id="4" name="Text Box 122"/>
          <p:cNvSpPr txBox="1">
            <a:spLocks noChangeArrowheads="1"/>
          </p:cNvSpPr>
          <p:nvPr/>
        </p:nvSpPr>
        <p:spPr bwMode="auto">
          <a:xfrm>
            <a:off x="4232790" y="-131351"/>
            <a:ext cx="19200283" cy="263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993" tIns="299983" rIns="119993" bIns="299983" anchor="ctr" anchorCtr="0">
            <a:spAutoFit/>
          </a:bodyPr>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6600" b="1" dirty="0">
                <a:latin typeface="+mn-lt"/>
              </a:rPr>
              <a:t>A Low-Profile Broadband Circularly Polarized Metasurface Antenna Using CMA</a:t>
            </a:r>
          </a:p>
        </p:txBody>
      </p:sp>
      <p:sp>
        <p:nvSpPr>
          <p:cNvPr id="5" name="Text Box 123"/>
          <p:cNvSpPr txBox="1">
            <a:spLocks noChangeArrowheads="1"/>
          </p:cNvSpPr>
          <p:nvPr/>
        </p:nvSpPr>
        <p:spPr bwMode="auto">
          <a:xfrm>
            <a:off x="4175322" y="2792528"/>
            <a:ext cx="19200283" cy="221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9993" tIns="119993" rIns="119993" bIns="119993" anchor="ctr" anchorCtr="0"/>
          <a:lstStyle>
            <a:lvl1pPr defTabSz="4389755" eaLnBrk="0" hangingPunct="0">
              <a:defRPr sz="2200">
                <a:solidFill>
                  <a:schemeClr val="tx1"/>
                </a:solidFill>
                <a:latin typeface="Arial" panose="020B0604020202020204" pitchFamily="34" charset="0"/>
              </a:defRPr>
            </a:lvl1pPr>
            <a:lvl2pPr marL="742950" indent="-285750" defTabSz="4389755" eaLnBrk="0" hangingPunct="0">
              <a:defRPr sz="2200">
                <a:solidFill>
                  <a:schemeClr val="tx1"/>
                </a:solidFill>
                <a:latin typeface="Arial" panose="020B0604020202020204" pitchFamily="34" charset="0"/>
              </a:defRPr>
            </a:lvl2pPr>
            <a:lvl3pPr marL="1143000" indent="-228600" defTabSz="4389755" eaLnBrk="0" hangingPunct="0">
              <a:defRPr sz="2200">
                <a:solidFill>
                  <a:schemeClr val="tx1"/>
                </a:solidFill>
                <a:latin typeface="Arial" panose="020B0604020202020204" pitchFamily="34" charset="0"/>
              </a:defRPr>
            </a:lvl3pPr>
            <a:lvl4pPr marL="1600200" indent="-228600" defTabSz="4389755" eaLnBrk="0" hangingPunct="0">
              <a:defRPr sz="2200">
                <a:solidFill>
                  <a:schemeClr val="tx1"/>
                </a:solidFill>
                <a:latin typeface="Arial" panose="020B0604020202020204" pitchFamily="34" charset="0"/>
              </a:defRPr>
            </a:lvl4pPr>
            <a:lvl5pPr marL="2057400" indent="-228600" defTabSz="4389755" eaLnBrk="0" hangingPunct="0">
              <a:defRPr sz="2200">
                <a:solidFill>
                  <a:schemeClr val="tx1"/>
                </a:solidFill>
                <a:latin typeface="Arial" panose="020B0604020202020204" pitchFamily="34" charset="0"/>
              </a:defRPr>
            </a:lvl5pPr>
            <a:lvl6pPr marL="2514600" indent="-228600" defTabSz="4389755"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755"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755"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755"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endParaRPr lang="en-US" sz="3435" dirty="0">
              <a:latin typeface="+mn-lt"/>
            </a:endParaRPr>
          </a:p>
          <a:p>
            <a:pPr algn="ctr" eaLnBrk="1" hangingPunct="1"/>
            <a:r>
              <a:rPr lang="en-US" sz="3600" dirty="0">
                <a:latin typeface="+mn-lt"/>
              </a:rPr>
              <a:t>Qi Xia</a:t>
            </a:r>
            <a:r>
              <a:rPr lang="en-US" sz="3600" baseline="30000" dirty="0">
                <a:latin typeface="+mn-lt"/>
              </a:rPr>
              <a:t>1</a:t>
            </a:r>
            <a:r>
              <a:rPr lang="en-US" sz="3600" dirty="0">
                <a:latin typeface="+mn-lt"/>
              </a:rPr>
              <a:t>, G. S. Cheng</a:t>
            </a:r>
            <a:r>
              <a:rPr lang="en-US" sz="3600" baseline="30000" dirty="0">
                <a:latin typeface="+mn-lt"/>
              </a:rPr>
              <a:t>1,2</a:t>
            </a:r>
            <a:r>
              <a:rPr lang="en-US" sz="3600" dirty="0">
                <a:latin typeface="+mn-lt"/>
              </a:rPr>
              <a:t> </a:t>
            </a:r>
            <a:endParaRPr lang="en-US" sz="3600" baseline="30000" dirty="0">
              <a:latin typeface="+mn-lt"/>
            </a:endParaRPr>
          </a:p>
          <a:p>
            <a:pPr algn="ctr" eaLnBrk="1" hangingPunct="1"/>
            <a:r>
              <a:rPr lang="en-US" sz="3600" dirty="0">
                <a:latin typeface="+mn-lt"/>
              </a:rPr>
              <a:t>1Information Materials and Intelligent Sensing Laboratory of Anhui Province, Anhui University, Hefei, 230601, China.</a:t>
            </a:r>
          </a:p>
          <a:p>
            <a:pPr algn="ctr" eaLnBrk="1" hangingPunct="1"/>
            <a:r>
              <a:rPr lang="en-US" sz="3600" dirty="0">
                <a:latin typeface="+mn-lt"/>
              </a:rPr>
              <a:t>2Anhui Province Key Laboratory of Target Recognition and Feature Extraction, Lu’an, China, 237010.</a:t>
            </a:r>
          </a:p>
          <a:p>
            <a:pPr algn="ctr" eaLnBrk="1" hangingPunct="1"/>
            <a:endParaRPr lang="en-US" sz="3435" dirty="0">
              <a:solidFill>
                <a:schemeClr val="accent3">
                  <a:lumMod val="20000"/>
                  <a:lumOff val="80000"/>
                </a:schemeClr>
              </a:solidFill>
              <a:latin typeface="+mn-lt"/>
            </a:endParaRPr>
          </a:p>
          <a:p>
            <a:pPr algn="ctr" eaLnBrk="1" hangingPunct="1"/>
            <a:endParaRPr lang="en-US" sz="3435" dirty="0">
              <a:solidFill>
                <a:schemeClr val="accent3">
                  <a:lumMod val="20000"/>
                  <a:lumOff val="80000"/>
                </a:schemeClr>
              </a:solidFill>
              <a:latin typeface="+mn-lt"/>
            </a:endParaRPr>
          </a:p>
          <a:p>
            <a:pPr algn="ctr" eaLnBrk="1" hangingPunct="1"/>
            <a:endParaRPr lang="en-US" sz="3435" dirty="0">
              <a:solidFill>
                <a:schemeClr val="accent3">
                  <a:lumMod val="20000"/>
                  <a:lumOff val="80000"/>
                </a:schemeClr>
              </a:solidFill>
              <a:latin typeface="+mn-lt"/>
            </a:endParaRPr>
          </a:p>
        </p:txBody>
      </p:sp>
      <p:sp>
        <p:nvSpPr>
          <p:cNvPr id="32" name="Rectangle 31"/>
          <p:cNvSpPr/>
          <p:nvPr/>
        </p:nvSpPr>
        <p:spPr>
          <a:xfrm>
            <a:off x="1026735" y="37715679"/>
            <a:ext cx="8378306" cy="589099"/>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r>
              <a:rPr lang="en-US" sz="3865" b="1" dirty="0">
                <a:solidFill>
                  <a:schemeClr val="accent3">
                    <a:lumMod val="20000"/>
                    <a:lumOff val="80000"/>
                  </a:schemeClr>
                </a:solidFill>
              </a:rPr>
              <a:t>Conclusion</a:t>
            </a:r>
          </a:p>
        </p:txBody>
      </p:sp>
      <p:sp>
        <p:nvSpPr>
          <p:cNvPr id="10" name="Text Box 189"/>
          <p:cNvSpPr txBox="1">
            <a:spLocks noChangeArrowheads="1"/>
          </p:cNvSpPr>
          <p:nvPr/>
        </p:nvSpPr>
        <p:spPr bwMode="auto">
          <a:xfrm>
            <a:off x="222250" y="38305130"/>
            <a:ext cx="28299370" cy="4075960"/>
          </a:xfrm>
          <a:prstGeom prst="roundRect">
            <a:avLst/>
          </a:prstGeom>
          <a:noFill/>
          <a:ln w="76200">
            <a:solidFill>
              <a:srgbClr val="00B0F0"/>
            </a:solidFill>
          </a:ln>
          <a:effectLst/>
        </p:spPr>
        <p:txBody>
          <a:bodyPr wrap="square" lIns="119993" tIns="119993" rIns="119993" bIns="119993">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lnSpc>
                <a:spcPct val="120000"/>
              </a:lnSpc>
            </a:pPr>
            <a:r>
              <a:rPr lang="en-US" sz="3200" dirty="0">
                <a:latin typeface="Times New Roman" panose="02020603050405020304" pitchFamily="18" charset="0"/>
                <a:cs typeface="Times New Roman" panose="02020603050405020304" pitchFamily="18" charset="0"/>
              </a:rPr>
              <a:t>Using TCM to guide the design of circularly polarized antenna saves a lot of time. The specific steps are as follows:</a:t>
            </a:r>
          </a:p>
          <a:p>
            <a:pPr marL="285750" indent="-285750" algn="just">
              <a:lnSpc>
                <a:spcPct val="120000"/>
              </a:lnSpc>
              <a:spcBef>
                <a:spcPts val="600"/>
              </a:spcBef>
              <a:spcAft>
                <a:spcPts val="600"/>
              </a:spcAft>
              <a:buClr>
                <a:srgbClr val="0000FF"/>
              </a:buClr>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sym typeface="+mn-ea"/>
              </a:rPr>
              <a:t>TCM analysis of the initial </a:t>
            </a:r>
            <a:r>
              <a:rPr lang="en-US" altLang="zh-CN" sz="3200" dirty="0" err="1">
                <a:latin typeface="Times New Roman" panose="02020603050405020304" pitchFamily="18" charset="0"/>
                <a:cs typeface="Times New Roman" panose="02020603050405020304" pitchFamily="18" charset="0"/>
                <a:sym typeface="+mn-ea"/>
              </a:rPr>
              <a:t>meta</a:t>
            </a:r>
            <a:r>
              <a:rPr lang="en-US" sz="3200" dirty="0" err="1">
                <a:latin typeface="Times New Roman" panose="02020603050405020304" pitchFamily="18" charset="0"/>
                <a:cs typeface="Times New Roman" panose="02020603050405020304" pitchFamily="18" charset="0"/>
                <a:sym typeface="+mn-ea"/>
              </a:rPr>
              <a:t>surface</a:t>
            </a:r>
            <a:r>
              <a:rPr lang="en-US" sz="3200" dirty="0">
                <a:latin typeface="Times New Roman" panose="02020603050405020304" pitchFamily="18" charset="0"/>
                <a:cs typeface="Times New Roman" panose="02020603050405020304" pitchFamily="18" charset="0"/>
                <a:sym typeface="+mn-ea"/>
              </a:rPr>
              <a:t> structure was carried out using CST, and the mode significance (MS) curve and C</a:t>
            </a:r>
            <a:r>
              <a:rPr lang="en-US" altLang="zh-CN" sz="3200" dirty="0">
                <a:latin typeface="Times New Roman" panose="02020603050405020304" pitchFamily="18" charset="0"/>
                <a:cs typeface="Times New Roman" panose="02020603050405020304" pitchFamily="18" charset="0"/>
                <a:sym typeface="+mn-ea"/>
              </a:rPr>
              <a:t>A </a:t>
            </a:r>
            <a:r>
              <a:rPr lang="en-US" sz="3200" dirty="0">
                <a:latin typeface="Times New Roman" panose="02020603050405020304" pitchFamily="18" charset="0"/>
                <a:cs typeface="Times New Roman" panose="02020603050405020304" pitchFamily="18" charset="0"/>
                <a:sym typeface="+mn-ea"/>
              </a:rPr>
              <a:t>curve were obtained.</a:t>
            </a:r>
            <a:endParaRPr lang="en-US" sz="3200" b="0" dirty="0">
              <a:latin typeface="Times New Roman" panose="02020603050405020304" pitchFamily="18" charset="0"/>
              <a:cs typeface="Times New Roman" panose="02020603050405020304" pitchFamily="18" charset="0"/>
            </a:endParaRPr>
          </a:p>
          <a:p>
            <a:pPr marL="285750" indent="-285750" algn="just">
              <a:lnSpc>
                <a:spcPct val="120000"/>
              </a:lnSpc>
              <a:spcBef>
                <a:spcPts val="600"/>
              </a:spcBef>
              <a:spcAft>
                <a:spcPts val="600"/>
              </a:spcAft>
              <a:buClr>
                <a:srgbClr val="0000FF"/>
              </a:buClr>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sym typeface="+mn-ea"/>
              </a:rPr>
              <a:t>Select a mode with a larger MS value (greater than 0.707) and a difference of Ca values close to 90 degrees.</a:t>
            </a:r>
          </a:p>
          <a:p>
            <a:pPr marL="285750" indent="-285750" algn="just">
              <a:lnSpc>
                <a:spcPct val="120000"/>
              </a:lnSpc>
              <a:spcBef>
                <a:spcPts val="600"/>
              </a:spcBef>
              <a:spcAft>
                <a:spcPts val="600"/>
              </a:spcAft>
              <a:buClr>
                <a:srgbClr val="0000FF"/>
              </a:buClr>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sym typeface="+mn-ea"/>
              </a:rPr>
              <a:t>Observe the characteristic current and characteristic field of the mode, and select the appropriate mode.</a:t>
            </a:r>
          </a:p>
          <a:p>
            <a:pPr marL="285750" indent="-285750" algn="just">
              <a:lnSpc>
                <a:spcPct val="120000"/>
              </a:lnSpc>
              <a:spcBef>
                <a:spcPts val="600"/>
              </a:spcBef>
              <a:spcAft>
                <a:spcPts val="600"/>
              </a:spcAft>
              <a:buClr>
                <a:srgbClr val="0000FF"/>
              </a:buClr>
              <a:buFont typeface="Wingdings" panose="05000000000000000000" pitchFamily="2" charset="2"/>
              <a:buChar char=""/>
            </a:pPr>
            <a:r>
              <a:rPr lang="en-US" altLang="zh-CN" sz="3200" dirty="0">
                <a:latin typeface="Times New Roman" panose="02020603050405020304" pitchFamily="18" charset="0"/>
                <a:cs typeface="Times New Roman" panose="02020603050405020304" pitchFamily="18" charset="0"/>
                <a:sym typeface="+mn-ea"/>
              </a:rPr>
              <a:t>Select the appropriate feed to excite the two selected modes, so as to realize circular polarization radiation.</a:t>
            </a:r>
          </a:p>
        </p:txBody>
      </p:sp>
      <p:sp>
        <p:nvSpPr>
          <p:cNvPr id="6" name="Text Box 194"/>
          <p:cNvSpPr txBox="1">
            <a:spLocks noChangeArrowheads="1"/>
          </p:cNvSpPr>
          <p:nvPr/>
        </p:nvSpPr>
        <p:spPr bwMode="auto">
          <a:xfrm>
            <a:off x="193851" y="5361295"/>
            <a:ext cx="28355925" cy="4845704"/>
          </a:xfrm>
          <a:prstGeom prst="roundRect">
            <a:avLst/>
          </a:prstGeom>
          <a:noFill/>
          <a:ln w="76200">
            <a:solidFill>
              <a:srgbClr val="00B0F0"/>
            </a:solidFill>
          </a:ln>
          <a:effectLst/>
        </p:spPr>
        <p:txBody>
          <a:bodyPr wrap="square" lIns="119993" tIns="119993" rIns="119993" bIns="119993">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just" eaLnBrk="1" fontAlgn="auto" hangingPunct="1">
              <a:lnSpc>
                <a:spcPct val="120000"/>
              </a:lnSpc>
            </a:pPr>
            <a:r>
              <a:rPr lang="en-US" sz="3200" dirty="0">
                <a:latin typeface="Times New Roman" panose="02020603050405020304" pitchFamily="18" charset="0"/>
                <a:cs typeface="Times New Roman" panose="02020603050405020304" pitchFamily="18" charset="0"/>
              </a:rPr>
              <a:t>Circularly polarized (CP) antennas are widely used in wireless communication systems because of its good electromagnetic characteristics. CP antennas have the advantage of reducing polarization mismatch and avoiding multipath interference and distortion. Although the traditional CP microstrip antennas have the advantage of simple structure and easy manufacturing.   But they have the disadvantage of relatively narrow bandwidth.   The MTS has been studied extensively in recent years. It has been widely used in CP patch antenna which can effectively improve the impedance bandwidth and axial ratio bandwidth of the antenna , and the metasurface has the characteristics of low plane surface, which can effectively reduce the size of antenna. The theory of characteristic mode (TCM) is an effective analysis tool, through which the mode of antenna, corresponding currents and far-field radiation patterns are analyzed, which enables us to have a clear understanding of the working principle of antenna and is of great significance to guide the design of antenna.</a:t>
            </a:r>
          </a:p>
        </p:txBody>
      </p:sp>
      <p:sp>
        <p:nvSpPr>
          <p:cNvPr id="151" name="Rectangle 31"/>
          <p:cNvSpPr/>
          <p:nvPr/>
        </p:nvSpPr>
        <p:spPr>
          <a:xfrm>
            <a:off x="998160" y="4733918"/>
            <a:ext cx="8378306" cy="589099"/>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r>
              <a:rPr lang="en-US" sz="3865" b="1" dirty="0">
                <a:solidFill>
                  <a:schemeClr val="accent3">
                    <a:lumMod val="20000"/>
                    <a:lumOff val="80000"/>
                  </a:schemeClr>
                </a:solidFill>
              </a:rPr>
              <a:t>Introduction</a:t>
            </a:r>
          </a:p>
        </p:txBody>
      </p:sp>
      <p:grpSp>
        <p:nvGrpSpPr>
          <p:cNvPr id="181" name="组合 180"/>
          <p:cNvGrpSpPr/>
          <p:nvPr/>
        </p:nvGrpSpPr>
        <p:grpSpPr>
          <a:xfrm>
            <a:off x="194093" y="10319503"/>
            <a:ext cx="28355683" cy="27396000"/>
            <a:chOff x="515550" y="15465756"/>
            <a:chExt cx="28355683" cy="27396000"/>
          </a:xfrm>
        </p:grpSpPr>
        <p:sp>
          <p:nvSpPr>
            <p:cNvPr id="179" name="文本框 178"/>
            <p:cNvSpPr txBox="1"/>
            <p:nvPr/>
          </p:nvSpPr>
          <p:spPr>
            <a:xfrm>
              <a:off x="515550" y="15465756"/>
              <a:ext cx="28355683" cy="27396000"/>
            </a:xfrm>
            <a:prstGeom prst="roundRect">
              <a:avLst>
                <a:gd name="adj" fmla="val 3605"/>
              </a:avLst>
            </a:prstGeom>
            <a:noFill/>
            <a:ln w="76200">
              <a:solidFill>
                <a:srgbClr val="00B0F0"/>
              </a:solidFill>
            </a:ln>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sp>
          <p:nvSpPr>
            <p:cNvPr id="62" name="矩形 61"/>
            <p:cNvSpPr/>
            <p:nvPr/>
          </p:nvSpPr>
          <p:spPr>
            <a:xfrm>
              <a:off x="1263617" y="16562747"/>
              <a:ext cx="11964035" cy="553085"/>
            </a:xfrm>
            <a:prstGeom prst="rect">
              <a:avLst/>
            </a:prstGeom>
            <a:noFill/>
          </p:spPr>
          <p:txBody>
            <a:bodyPr wrap="none">
              <a:spAutoFit/>
            </a:bodyPr>
            <a:lstStyle/>
            <a:p>
              <a:pPr marL="285750" indent="-285750" algn="l">
                <a:buFont typeface="Wingdings" panose="05000000000000000000" pitchFamily="2" charset="2"/>
                <a:buChar char="Ø"/>
              </a:pPr>
              <a:r>
                <a:rPr sz="3000">
                  <a:latin typeface="Times New Roman" panose="02020603050405020304" pitchFamily="18" charset="0"/>
                  <a:cs typeface="Times New Roman" panose="02020603050405020304" pitchFamily="18" charset="0"/>
                  <a:sym typeface="+mn-ea"/>
                </a:rPr>
                <a:t>Fig  shows the MS values of the first four modes for a 34mm*24mm MTS</a:t>
              </a:r>
              <a:r>
                <a:rPr lang="en-US" sz="3000">
                  <a:latin typeface="Times New Roman" panose="02020603050405020304" pitchFamily="18" charset="0"/>
                  <a:cs typeface="Times New Roman" panose="02020603050405020304" pitchFamily="18" charset="0"/>
                  <a:sym typeface="+mn-ea"/>
                </a:rPr>
                <a:t>.</a:t>
              </a:r>
              <a:r>
                <a:rPr lang="en-US" altLang="zh-CN" sz="1200" dirty="0">
                  <a:solidFill>
                    <a:srgbClr val="FF0000"/>
                  </a:solidFill>
                  <a:latin typeface="Times New Roman" panose="02020603050405020304" pitchFamily="18" charset="0"/>
                  <a:ea typeface="等线" panose="02010600030101010101" pitchFamily="2" charset="-122"/>
                </a:rPr>
                <a:t>.</a:t>
              </a:r>
              <a:endParaRPr lang="zh-CN" altLang="en-US" sz="1200" dirty="0">
                <a:solidFill>
                  <a:srgbClr val="FF0000"/>
                </a:solidFill>
              </a:endParaRPr>
            </a:p>
          </p:txBody>
        </p:sp>
        <p:grpSp>
          <p:nvGrpSpPr>
            <p:cNvPr id="76" name="组合 75"/>
            <p:cNvGrpSpPr/>
            <p:nvPr/>
          </p:nvGrpSpPr>
          <p:grpSpPr>
            <a:xfrm>
              <a:off x="3602565" y="39372492"/>
              <a:ext cx="7595827" cy="462117"/>
              <a:chOff x="2629035" y="2942443"/>
              <a:chExt cx="7595827" cy="462117"/>
            </a:xfrm>
          </p:grpSpPr>
          <p:sp>
            <p:nvSpPr>
              <p:cNvPr id="84" name="矩形 83"/>
              <p:cNvSpPr/>
              <p:nvPr/>
            </p:nvSpPr>
            <p:spPr>
              <a:xfrm rot="10800000" flipV="1">
                <a:off x="2629035" y="2942443"/>
                <a:ext cx="603250" cy="460375"/>
              </a:xfrm>
              <a:prstGeom prst="rect">
                <a:avLst/>
              </a:prstGeom>
            </p:spPr>
            <p:txBody>
              <a:bodyPr wrap="square">
                <a:spAutoFit/>
              </a:bodyPr>
              <a:lstStyle/>
              <a:p>
                <a:pPr algn="ctr">
                  <a:spcAft>
                    <a:spcPts val="0"/>
                  </a:spcAft>
                </a:pPr>
                <a:r>
                  <a:rPr lang="zh-CN" altLang="zh-CN" sz="2400" b="0" dirty="0">
                    <a:latin typeface="Times New Roman" panose="02020603050405020304" pitchFamily="18" charset="0"/>
                    <a:ea typeface="等线" panose="02010600030101010101" pitchFamily="2" charset="-122"/>
                  </a:rPr>
                  <a:t> </a:t>
                </a:r>
                <a:r>
                  <a:rPr lang="en-US" altLang="zh-CN" sz="2400" b="0" dirty="0">
                    <a:latin typeface="Times New Roman" panose="02020603050405020304" pitchFamily="18" charset="0"/>
                    <a:ea typeface="等线" panose="02010600030101010101" pitchFamily="2" charset="-122"/>
                  </a:rPr>
                  <a:t>(a)</a:t>
                </a:r>
                <a:endParaRPr lang="zh-CN" altLang="zh-CN" sz="3200" b="0" dirty="0">
                  <a:effectLst/>
                  <a:latin typeface="Times New Roman" panose="02020603050405020304" pitchFamily="18" charset="0"/>
                  <a:ea typeface="等线" panose="02010600030101010101" pitchFamily="2" charset="-122"/>
                </a:endParaRPr>
              </a:p>
            </p:txBody>
          </p:sp>
          <p:sp>
            <p:nvSpPr>
              <p:cNvPr id="87" name="矩形 86"/>
              <p:cNvSpPr/>
              <p:nvPr/>
            </p:nvSpPr>
            <p:spPr>
              <a:xfrm>
                <a:off x="9604178" y="2942895"/>
                <a:ext cx="620684" cy="461665"/>
              </a:xfrm>
              <a:prstGeom prst="rect">
                <a:avLst/>
              </a:prstGeom>
            </p:spPr>
            <p:txBody>
              <a:bodyPr wrap="none">
                <a:spAutoFit/>
              </a:bodyPr>
              <a:lstStyle/>
              <a:p>
                <a:pPr algn="ctr">
                  <a:spcAft>
                    <a:spcPts val="0"/>
                  </a:spcAft>
                </a:pPr>
                <a:r>
                  <a:rPr lang="zh-CN" altLang="zh-CN" sz="2400" dirty="0">
                    <a:latin typeface="Times New Roman" panose="02020603050405020304" pitchFamily="18" charset="0"/>
                    <a:ea typeface="等线" panose="02010600030101010101" pitchFamily="2" charset="-122"/>
                  </a:rPr>
                  <a:t> </a:t>
                </a:r>
                <a:r>
                  <a:rPr lang="en-US" altLang="zh-CN" sz="2400" b="0" dirty="0">
                    <a:latin typeface="Times New Roman" panose="02020603050405020304" pitchFamily="18" charset="0"/>
                    <a:ea typeface="等线" panose="02010600030101010101" pitchFamily="2" charset="-122"/>
                  </a:rPr>
                  <a:t>(b)</a:t>
                </a:r>
                <a:endParaRPr lang="zh-CN" altLang="zh-CN" sz="2400" b="0" dirty="0">
                  <a:effectLst/>
                  <a:latin typeface="Times New Roman" panose="02020603050405020304" pitchFamily="18" charset="0"/>
                  <a:ea typeface="等线" panose="02010600030101010101" pitchFamily="2" charset="-122"/>
                </a:endParaRPr>
              </a:p>
            </p:txBody>
          </p:sp>
        </p:grpSp>
        <p:grpSp>
          <p:nvGrpSpPr>
            <p:cNvPr id="103" name="组合 102"/>
            <p:cNvGrpSpPr/>
            <p:nvPr/>
          </p:nvGrpSpPr>
          <p:grpSpPr>
            <a:xfrm>
              <a:off x="16155030" y="19361045"/>
              <a:ext cx="11268413" cy="4935627"/>
              <a:chOff x="2352131" y="-2112169"/>
              <a:chExt cx="11268413" cy="4935627"/>
            </a:xfrm>
            <a:noFill/>
          </p:grpSpPr>
          <p:sp>
            <p:nvSpPr>
              <p:cNvPr id="112" name="矩形 111"/>
              <p:cNvSpPr/>
              <p:nvPr/>
            </p:nvSpPr>
            <p:spPr>
              <a:xfrm>
                <a:off x="9735184" y="-2112004"/>
                <a:ext cx="498856" cy="369332"/>
              </a:xfrm>
              <a:prstGeom prst="rect">
                <a:avLst/>
              </a:prstGeom>
              <a:grpFill/>
              <a:ln>
                <a:noFill/>
              </a:ln>
            </p:spPr>
            <p:txBody>
              <a:bodyPr wrap="none">
                <a:spAutoFit/>
              </a:bodyPr>
              <a:lstStyle/>
              <a:p>
                <a:pPr algn="ctr">
                  <a:spcAft>
                    <a:spcPts val="0"/>
                  </a:spcAft>
                </a:pPr>
                <a:r>
                  <a:rPr lang="zh-CN" altLang="zh-CN" b="0" dirty="0">
                    <a:latin typeface="Times New Roman" panose="02020603050405020304" pitchFamily="18" charset="0"/>
                    <a:ea typeface="等线" panose="02010600030101010101" pitchFamily="2" charset="-122"/>
                  </a:rPr>
                  <a:t> </a:t>
                </a:r>
                <a:r>
                  <a:rPr lang="en-US" altLang="zh-CN" b="0" dirty="0">
                    <a:latin typeface="Times New Roman" panose="02020603050405020304" pitchFamily="18" charset="0"/>
                    <a:ea typeface="等线" panose="02010600030101010101" pitchFamily="2" charset="-122"/>
                  </a:rPr>
                  <a:t>(a)</a:t>
                </a:r>
                <a:endParaRPr lang="zh-CN" altLang="zh-CN" b="0" dirty="0">
                  <a:effectLst/>
                  <a:latin typeface="Times New Roman" panose="02020603050405020304" pitchFamily="18" charset="0"/>
                  <a:ea typeface="等线" panose="02010600030101010101" pitchFamily="2" charset="-122"/>
                </a:endParaRPr>
              </a:p>
            </p:txBody>
          </p:sp>
          <p:sp>
            <p:nvSpPr>
              <p:cNvPr id="113" name="矩形 112"/>
              <p:cNvSpPr/>
              <p:nvPr/>
            </p:nvSpPr>
            <p:spPr>
              <a:xfrm flipH="1">
                <a:off x="13055525" y="-2112169"/>
                <a:ext cx="507365" cy="368300"/>
              </a:xfrm>
              <a:prstGeom prst="rect">
                <a:avLst/>
              </a:prstGeom>
              <a:grpFill/>
              <a:ln>
                <a:noFill/>
              </a:ln>
            </p:spPr>
            <p:txBody>
              <a:bodyPr wrap="square">
                <a:spAutoFit/>
              </a:bodyPr>
              <a:lstStyle/>
              <a:p>
                <a:pPr algn="ctr">
                  <a:spcAft>
                    <a:spcPts val="0"/>
                  </a:spcAft>
                </a:pPr>
                <a:r>
                  <a:rPr lang="zh-CN" altLang="zh-CN" sz="1200" b="0" dirty="0">
                    <a:latin typeface="Times New Roman" panose="02020603050405020304" pitchFamily="18" charset="0"/>
                    <a:ea typeface="等线" panose="02010600030101010101" pitchFamily="2" charset="-122"/>
                  </a:rPr>
                  <a:t> </a:t>
                </a:r>
                <a:r>
                  <a:rPr lang="en-US" altLang="zh-CN" b="0" dirty="0">
                    <a:latin typeface="Times New Roman" panose="02020603050405020304" pitchFamily="18" charset="0"/>
                    <a:ea typeface="等线" panose="02010600030101010101" pitchFamily="2" charset="-122"/>
                  </a:rPr>
                  <a:t>(b)</a:t>
                </a:r>
                <a:endParaRPr lang="zh-CN" altLang="zh-CN" b="0" dirty="0">
                  <a:effectLst/>
                  <a:latin typeface="Times New Roman" panose="02020603050405020304" pitchFamily="18" charset="0"/>
                  <a:ea typeface="等线" panose="02010600030101010101" pitchFamily="2" charset="-122"/>
                </a:endParaRPr>
              </a:p>
            </p:txBody>
          </p:sp>
          <p:sp>
            <p:nvSpPr>
              <p:cNvPr id="114" name="矩形 113"/>
              <p:cNvSpPr/>
              <p:nvPr/>
            </p:nvSpPr>
            <p:spPr>
              <a:xfrm>
                <a:off x="9952234" y="1468436"/>
                <a:ext cx="494030" cy="368300"/>
              </a:xfrm>
              <a:prstGeom prst="rect">
                <a:avLst/>
              </a:prstGeom>
              <a:grpFill/>
              <a:ln>
                <a:noFill/>
              </a:ln>
            </p:spPr>
            <p:txBody>
              <a:bodyPr wrap="none">
                <a:spAutoFit/>
              </a:bodyPr>
              <a:lstStyle/>
              <a:p>
                <a:pPr algn="ctr">
                  <a:spcAft>
                    <a:spcPts val="0"/>
                  </a:spcAft>
                </a:pPr>
                <a:r>
                  <a:rPr lang="zh-CN" altLang="zh-CN" b="0" dirty="0">
                    <a:latin typeface="Times New Roman" panose="02020603050405020304" pitchFamily="18" charset="0"/>
                    <a:ea typeface="等线" panose="02010600030101010101" pitchFamily="2" charset="-122"/>
                  </a:rPr>
                  <a:t> </a:t>
                </a:r>
                <a:r>
                  <a:rPr lang="en-US" altLang="zh-CN" b="0" dirty="0">
                    <a:latin typeface="Times New Roman" panose="02020603050405020304" pitchFamily="18" charset="0"/>
                    <a:ea typeface="等线" panose="02010600030101010101" pitchFamily="2" charset="-122"/>
                  </a:rPr>
                  <a:t>(c)</a:t>
                </a:r>
                <a:endParaRPr lang="zh-CN" altLang="zh-CN" sz="2400" b="0" dirty="0">
                  <a:effectLst/>
                  <a:latin typeface="Times New Roman" panose="02020603050405020304" pitchFamily="18" charset="0"/>
                  <a:ea typeface="等线" panose="02010600030101010101" pitchFamily="2" charset="-122"/>
                </a:endParaRPr>
              </a:p>
            </p:txBody>
          </p:sp>
          <p:sp>
            <p:nvSpPr>
              <p:cNvPr id="115" name="矩形 114"/>
              <p:cNvSpPr/>
              <p:nvPr/>
            </p:nvSpPr>
            <p:spPr>
              <a:xfrm>
                <a:off x="12846983" y="1428927"/>
                <a:ext cx="773561" cy="368774"/>
              </a:xfrm>
              <a:prstGeom prst="rect">
                <a:avLst/>
              </a:prstGeom>
              <a:grpFill/>
              <a:ln>
                <a:noFill/>
              </a:ln>
            </p:spPr>
            <p:txBody>
              <a:bodyPr wrap="square">
                <a:spAutoFit/>
              </a:bodyPr>
              <a:lstStyle/>
              <a:p>
                <a:pPr algn="ctr">
                  <a:spcAft>
                    <a:spcPts val="0"/>
                  </a:spcAft>
                </a:pPr>
                <a:r>
                  <a:rPr lang="zh-CN" altLang="zh-CN" sz="1200" b="0" dirty="0">
                    <a:latin typeface="Times New Roman" panose="02020603050405020304" pitchFamily="18" charset="0"/>
                    <a:ea typeface="等线" panose="02010600030101010101" pitchFamily="2" charset="-122"/>
                  </a:rPr>
                  <a:t> </a:t>
                </a:r>
                <a:r>
                  <a:rPr lang="en-US" altLang="zh-CN" b="0" dirty="0">
                    <a:latin typeface="Times New Roman" panose="02020603050405020304" pitchFamily="18" charset="0"/>
                    <a:ea typeface="等线" panose="02010600030101010101" pitchFamily="2" charset="-122"/>
                  </a:rPr>
                  <a:t>(d)</a:t>
                </a:r>
                <a:endParaRPr lang="zh-CN" altLang="zh-CN" sz="1600" b="0" dirty="0">
                  <a:effectLst/>
                  <a:latin typeface="Times New Roman" panose="02020603050405020304" pitchFamily="18" charset="0"/>
                  <a:ea typeface="等线" panose="02010600030101010101" pitchFamily="2" charset="-122"/>
                </a:endParaRPr>
              </a:p>
            </p:txBody>
          </p:sp>
          <p:sp>
            <p:nvSpPr>
              <p:cNvPr id="117" name="文本框 116"/>
              <p:cNvSpPr txBox="1"/>
              <p:nvPr/>
            </p:nvSpPr>
            <p:spPr>
              <a:xfrm>
                <a:off x="2352131" y="1771021"/>
                <a:ext cx="10037445" cy="1052437"/>
              </a:xfrm>
              <a:prstGeom prst="rect">
                <a:avLst/>
              </a:prstGeom>
              <a:grpFill/>
              <a:ln>
                <a:noFill/>
              </a:ln>
            </p:spPr>
            <p:txBody>
              <a:bodyPr wrap="square" rtlCol="0">
                <a:spAutoFit/>
              </a:bodyPr>
              <a:lstStyle/>
              <a:p>
                <a:pPr algn="just">
                  <a:lnSpc>
                    <a:spcPct val="120000"/>
                  </a:lnSpc>
                </a:pPr>
                <a:r>
                  <a:rPr lang="en-US" altLang="zh-CN" sz="2800" b="0" dirty="0">
                    <a:latin typeface="Times New Roman" panose="02020603050405020304" pitchFamily="18" charset="0"/>
                    <a:cs typeface="Times New Roman" panose="02020603050405020304" pitchFamily="18" charset="0"/>
                  </a:rPr>
                  <a:t> It can be seen from Figure that the CA difference between mode 1 and mode 3 at 7.3ghz reaches 70 degrees, and their MS values are close to each other. These two modes are alternative modes.</a:t>
                </a:r>
              </a:p>
            </p:txBody>
          </p:sp>
        </p:grpSp>
        <p:sp>
          <p:nvSpPr>
            <p:cNvPr id="152" name="Rectangle 32"/>
            <p:cNvSpPr/>
            <p:nvPr/>
          </p:nvSpPr>
          <p:spPr>
            <a:xfrm>
              <a:off x="1379664" y="15562298"/>
              <a:ext cx="8378306" cy="589099"/>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r>
                <a:rPr lang="en-US" altLang="zh-CN" sz="3865" b="1" dirty="0">
                  <a:solidFill>
                    <a:schemeClr val="accent3">
                      <a:lumMod val="20000"/>
                      <a:lumOff val="80000"/>
                    </a:schemeClr>
                  </a:solidFill>
                  <a:cs typeface="Times New Roman" panose="02020603050405020304" pitchFamily="18" charset="0"/>
                </a:rPr>
                <a:t>Characteristic Mode analysis</a:t>
              </a:r>
            </a:p>
          </p:txBody>
        </p:sp>
        <p:sp>
          <p:nvSpPr>
            <p:cNvPr id="162" name="Rectangle 32"/>
            <p:cNvSpPr/>
            <p:nvPr/>
          </p:nvSpPr>
          <p:spPr>
            <a:xfrm>
              <a:off x="16183017" y="15562298"/>
              <a:ext cx="8378306" cy="589099"/>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r>
                <a:rPr lang="en-US" altLang="zh-CN" sz="3865" b="1" dirty="0">
                  <a:solidFill>
                    <a:schemeClr val="accent3">
                      <a:lumMod val="20000"/>
                      <a:lumOff val="80000"/>
                    </a:schemeClr>
                  </a:solidFill>
                  <a:cs typeface="Times New Roman" panose="02020603050405020304" pitchFamily="18" charset="0"/>
                  <a:sym typeface="+mn-ea"/>
                </a:rPr>
                <a:t>Characteristic Mode analysis</a:t>
              </a:r>
              <a:endParaRPr lang="en-US" sz="3865" b="1" dirty="0">
                <a:solidFill>
                  <a:schemeClr val="accent3">
                    <a:lumMod val="20000"/>
                    <a:lumOff val="80000"/>
                  </a:schemeClr>
                </a:solidFill>
                <a:cs typeface="Times New Roman" panose="02020603050405020304" pitchFamily="18" charset="0"/>
              </a:endParaRPr>
            </a:p>
          </p:txBody>
        </p:sp>
      </p:grpSp>
      <p:pic>
        <p:nvPicPr>
          <p:cNvPr id="13" name="图片 12"/>
          <p:cNvPicPr>
            <a:picLocks noChangeAspect="1"/>
          </p:cNvPicPr>
          <p:nvPr>
            <p:custDataLst>
              <p:tags r:id="rId1"/>
            </p:custDataLst>
          </p:nvPr>
        </p:nvPicPr>
        <p:blipFill>
          <a:blip r:embed="rId6"/>
          <a:srcRect l="14909" t="14239" r="12348" b="15076"/>
          <a:stretch>
            <a:fillRect/>
          </a:stretch>
        </p:blipFill>
        <p:spPr>
          <a:xfrm rot="5400000">
            <a:off x="167640" y="12970510"/>
            <a:ext cx="5654675" cy="3994150"/>
          </a:xfrm>
          <a:prstGeom prst="rect">
            <a:avLst/>
          </a:prstGeom>
        </p:spPr>
      </p:pic>
      <p:pic>
        <p:nvPicPr>
          <p:cNvPr id="14" name="图片 2" descr="msZHU"/>
          <p:cNvPicPr>
            <a:picLocks noChangeAspect="1"/>
          </p:cNvPicPr>
          <p:nvPr/>
        </p:nvPicPr>
        <p:blipFill>
          <a:blip r:embed="rId7"/>
          <a:srcRect l="5353" t="24751" r="16927" b="3262"/>
          <a:stretch>
            <a:fillRect/>
          </a:stretch>
        </p:blipFill>
        <p:spPr>
          <a:xfrm>
            <a:off x="5427980" y="12242800"/>
            <a:ext cx="8220075" cy="5552440"/>
          </a:xfrm>
          <a:prstGeom prst="rect">
            <a:avLst/>
          </a:prstGeom>
          <a:noFill/>
          <a:ln w="9525">
            <a:noFill/>
          </a:ln>
        </p:spPr>
      </p:pic>
      <p:pic>
        <p:nvPicPr>
          <p:cNvPr id="15" name="图片 -2147482591" descr="caJ"/>
          <p:cNvPicPr>
            <a:picLocks noChangeAspect="1"/>
          </p:cNvPicPr>
          <p:nvPr>
            <p:custDataLst>
              <p:tags r:id="rId2"/>
            </p:custDataLst>
          </p:nvPr>
        </p:nvPicPr>
        <p:blipFill>
          <a:blip r:embed="rId8"/>
          <a:srcRect l="6598" t="20016" r="15118" b="6078"/>
          <a:stretch>
            <a:fillRect/>
          </a:stretch>
        </p:blipFill>
        <p:spPr>
          <a:xfrm>
            <a:off x="14524355" y="11727815"/>
            <a:ext cx="7367270" cy="5342255"/>
          </a:xfrm>
          <a:prstGeom prst="rect">
            <a:avLst/>
          </a:prstGeom>
          <a:noFill/>
          <a:ln w="9525">
            <a:noFill/>
          </a:ln>
        </p:spPr>
      </p:pic>
      <p:pic>
        <p:nvPicPr>
          <p:cNvPr id="16" name="图片 91"/>
          <p:cNvPicPr>
            <a:picLocks noChangeAspect="1"/>
          </p:cNvPicPr>
          <p:nvPr>
            <p:custDataLst>
              <p:tags r:id="rId3"/>
            </p:custDataLst>
          </p:nvPr>
        </p:nvPicPr>
        <p:blipFill>
          <a:blip r:embed="rId9"/>
          <a:stretch>
            <a:fillRect/>
          </a:stretch>
        </p:blipFill>
        <p:spPr>
          <a:xfrm>
            <a:off x="21755100" y="11005185"/>
            <a:ext cx="6736080" cy="3209925"/>
          </a:xfrm>
          <a:prstGeom prst="rect">
            <a:avLst/>
          </a:prstGeom>
          <a:noFill/>
          <a:ln w="9525">
            <a:noFill/>
          </a:ln>
        </p:spPr>
      </p:pic>
      <p:pic>
        <p:nvPicPr>
          <p:cNvPr id="17" name="图片 -2147482590"/>
          <p:cNvPicPr>
            <a:picLocks noChangeAspect="1"/>
          </p:cNvPicPr>
          <p:nvPr/>
        </p:nvPicPr>
        <p:blipFill>
          <a:blip r:embed="rId10"/>
          <a:stretch>
            <a:fillRect/>
          </a:stretch>
        </p:blipFill>
        <p:spPr>
          <a:xfrm>
            <a:off x="21875750" y="14542912"/>
            <a:ext cx="6476365" cy="3251835"/>
          </a:xfrm>
          <a:prstGeom prst="rect">
            <a:avLst/>
          </a:prstGeom>
          <a:noFill/>
          <a:ln w="9525">
            <a:noFill/>
          </a:ln>
        </p:spPr>
      </p:pic>
      <p:sp>
        <p:nvSpPr>
          <p:cNvPr id="18" name="Rectangle 32"/>
          <p:cNvSpPr/>
          <p:nvPr/>
        </p:nvSpPr>
        <p:spPr>
          <a:xfrm>
            <a:off x="1138217" y="18330050"/>
            <a:ext cx="8378306" cy="589099"/>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r>
              <a:rPr lang="en-US" altLang="zh-CN" sz="3865" b="1" dirty="0">
                <a:solidFill>
                  <a:schemeClr val="accent3">
                    <a:lumMod val="20000"/>
                    <a:lumOff val="80000"/>
                  </a:schemeClr>
                </a:solidFill>
                <a:cs typeface="Times New Roman" panose="02020603050405020304" pitchFamily="18" charset="0"/>
              </a:rPr>
              <a:t>Characteristic Mode analysis</a:t>
            </a:r>
          </a:p>
        </p:txBody>
      </p:sp>
      <p:sp>
        <p:nvSpPr>
          <p:cNvPr id="19" name="文本框 18"/>
          <p:cNvSpPr txBox="1"/>
          <p:nvPr/>
        </p:nvSpPr>
        <p:spPr>
          <a:xfrm>
            <a:off x="911860" y="19361150"/>
            <a:ext cx="13426440" cy="922020"/>
          </a:xfrm>
          <a:prstGeom prst="rect">
            <a:avLst/>
          </a:prstGeom>
          <a:noFill/>
          <a:ln w="9525">
            <a:noFill/>
          </a:ln>
        </p:spPr>
        <p:txBody>
          <a:bodyPr wrap="square">
            <a:spAutoFit/>
          </a:bodyPr>
          <a:lstStyle/>
          <a:p>
            <a:pPr marL="0" algn="just">
              <a:lnSpc>
                <a:spcPct val="120000"/>
              </a:lnSpc>
              <a:buClrTx/>
              <a:buSzTx/>
              <a:buFontTx/>
            </a:pPr>
            <a:r>
              <a:rPr lang="en-US" altLang="zh-CN" sz="2800" dirty="0">
                <a:latin typeface="Times New Roman" panose="02020603050405020304" pitchFamily="18" charset="0"/>
                <a:cs typeface="Times New Roman" panose="02020603050405020304" pitchFamily="18" charset="0"/>
              </a:rPr>
              <a:t>There are two kinds of feed methods in Characteritic Mode Theory, namely inductively coupled feed (ICE) and capacitance-coupled feed (CCE).</a:t>
            </a:r>
          </a:p>
          <a:p>
            <a:pPr marL="0" indent="304800" algn="just"/>
            <a:endParaRPr lang="zh-CN" altLang="en-US" b="0"/>
          </a:p>
        </p:txBody>
      </p:sp>
      <p:pic>
        <p:nvPicPr>
          <p:cNvPr id="20" name="图片 19"/>
          <p:cNvPicPr>
            <a:picLocks noChangeAspect="1"/>
          </p:cNvPicPr>
          <p:nvPr/>
        </p:nvPicPr>
        <p:blipFill>
          <a:blip r:embed="rId11"/>
          <a:srcRect l="4938" t="7436"/>
          <a:stretch>
            <a:fillRect/>
          </a:stretch>
        </p:blipFill>
        <p:spPr>
          <a:xfrm>
            <a:off x="1351280" y="20834350"/>
            <a:ext cx="5052695" cy="2842895"/>
          </a:xfrm>
          <a:prstGeom prst="rect">
            <a:avLst/>
          </a:prstGeom>
        </p:spPr>
      </p:pic>
      <p:pic>
        <p:nvPicPr>
          <p:cNvPr id="21" name="图片 20"/>
          <p:cNvPicPr>
            <a:picLocks noChangeAspect="1"/>
          </p:cNvPicPr>
          <p:nvPr/>
        </p:nvPicPr>
        <p:blipFill>
          <a:blip r:embed="rId12"/>
          <a:stretch>
            <a:fillRect/>
          </a:stretch>
        </p:blipFill>
        <p:spPr>
          <a:xfrm>
            <a:off x="366395" y="24292560"/>
            <a:ext cx="6581140" cy="2893695"/>
          </a:xfrm>
          <a:prstGeom prst="rect">
            <a:avLst/>
          </a:prstGeom>
        </p:spPr>
      </p:pic>
      <p:pic>
        <p:nvPicPr>
          <p:cNvPr id="22" name="图片 21"/>
          <p:cNvPicPr>
            <a:picLocks noChangeAspect="1"/>
          </p:cNvPicPr>
          <p:nvPr/>
        </p:nvPicPr>
        <p:blipFill>
          <a:blip r:embed="rId13"/>
          <a:stretch>
            <a:fillRect/>
          </a:stretch>
        </p:blipFill>
        <p:spPr>
          <a:xfrm>
            <a:off x="6582410" y="20834350"/>
            <a:ext cx="7941945" cy="2362835"/>
          </a:xfrm>
          <a:prstGeom prst="rect">
            <a:avLst/>
          </a:prstGeom>
        </p:spPr>
      </p:pic>
      <p:pic>
        <p:nvPicPr>
          <p:cNvPr id="23" name="图片 22"/>
          <p:cNvPicPr>
            <a:picLocks noChangeAspect="1"/>
          </p:cNvPicPr>
          <p:nvPr/>
        </p:nvPicPr>
        <p:blipFill>
          <a:blip r:embed="rId14"/>
          <a:stretch>
            <a:fillRect/>
          </a:stretch>
        </p:blipFill>
        <p:spPr>
          <a:xfrm>
            <a:off x="7139940" y="23968710"/>
            <a:ext cx="4129405" cy="2907030"/>
          </a:xfrm>
          <a:prstGeom prst="rect">
            <a:avLst/>
          </a:prstGeom>
        </p:spPr>
      </p:pic>
      <p:pic>
        <p:nvPicPr>
          <p:cNvPr id="24" name="图片 23"/>
          <p:cNvPicPr>
            <a:picLocks noChangeAspect="1"/>
          </p:cNvPicPr>
          <p:nvPr/>
        </p:nvPicPr>
        <p:blipFill>
          <a:blip r:embed="rId15"/>
          <a:stretch>
            <a:fillRect/>
          </a:stretch>
        </p:blipFill>
        <p:spPr>
          <a:xfrm>
            <a:off x="11269345" y="23677245"/>
            <a:ext cx="3592195" cy="3218180"/>
          </a:xfrm>
          <a:prstGeom prst="rect">
            <a:avLst/>
          </a:prstGeom>
        </p:spPr>
      </p:pic>
      <p:sp>
        <p:nvSpPr>
          <p:cNvPr id="25" name="Rectangle 32"/>
          <p:cNvSpPr/>
          <p:nvPr/>
        </p:nvSpPr>
        <p:spPr>
          <a:xfrm>
            <a:off x="15834022" y="19884530"/>
            <a:ext cx="8378306" cy="589099"/>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r>
              <a:rPr lang="en-US" altLang="zh-CN" sz="3865" b="1" dirty="0">
                <a:solidFill>
                  <a:schemeClr val="accent3">
                    <a:lumMod val="20000"/>
                    <a:lumOff val="80000"/>
                  </a:schemeClr>
                </a:solidFill>
                <a:cs typeface="Times New Roman" panose="02020603050405020304" pitchFamily="18" charset="0"/>
              </a:rPr>
              <a:t>Characteristic Mode analysis</a:t>
            </a:r>
          </a:p>
        </p:txBody>
      </p:sp>
      <p:pic>
        <p:nvPicPr>
          <p:cNvPr id="26" name="图片 25" descr="QQ截图20220708200617"/>
          <p:cNvPicPr>
            <a:picLocks noChangeAspect="1"/>
          </p:cNvPicPr>
          <p:nvPr/>
        </p:nvPicPr>
        <p:blipFill>
          <a:blip r:embed="rId16"/>
          <a:stretch>
            <a:fillRect/>
          </a:stretch>
        </p:blipFill>
        <p:spPr>
          <a:xfrm>
            <a:off x="15833725" y="20834350"/>
            <a:ext cx="2597785" cy="3698240"/>
          </a:xfrm>
          <a:prstGeom prst="rect">
            <a:avLst/>
          </a:prstGeom>
          <a:noFill/>
          <a:ln w="9525">
            <a:noFill/>
          </a:ln>
        </p:spPr>
      </p:pic>
      <p:pic>
        <p:nvPicPr>
          <p:cNvPr id="27" name="图片 27" descr="QQ截图20220708200818"/>
          <p:cNvPicPr>
            <a:picLocks noChangeAspect="1"/>
          </p:cNvPicPr>
          <p:nvPr/>
        </p:nvPicPr>
        <p:blipFill>
          <a:blip r:embed="rId17"/>
          <a:stretch>
            <a:fillRect/>
          </a:stretch>
        </p:blipFill>
        <p:spPr>
          <a:xfrm>
            <a:off x="19034760" y="20888325"/>
            <a:ext cx="2446655" cy="3644265"/>
          </a:xfrm>
          <a:prstGeom prst="rect">
            <a:avLst/>
          </a:prstGeom>
          <a:noFill/>
          <a:ln w="9525">
            <a:noFill/>
          </a:ln>
        </p:spPr>
      </p:pic>
      <p:pic>
        <p:nvPicPr>
          <p:cNvPr id="28" name="图片 29" descr="QQ截图20220708201402"/>
          <p:cNvPicPr>
            <a:picLocks noChangeAspect="1"/>
          </p:cNvPicPr>
          <p:nvPr/>
        </p:nvPicPr>
        <p:blipFill>
          <a:blip r:embed="rId18"/>
          <a:stretch>
            <a:fillRect/>
          </a:stretch>
        </p:blipFill>
        <p:spPr>
          <a:xfrm>
            <a:off x="22014815" y="20888325"/>
            <a:ext cx="2505710" cy="3644265"/>
          </a:xfrm>
          <a:prstGeom prst="rect">
            <a:avLst/>
          </a:prstGeom>
          <a:noFill/>
          <a:ln w="9525">
            <a:noFill/>
          </a:ln>
        </p:spPr>
      </p:pic>
      <p:pic>
        <p:nvPicPr>
          <p:cNvPr id="29" name="图片 24" descr="QQ截图20220708202036"/>
          <p:cNvPicPr>
            <a:picLocks noChangeAspect="1"/>
          </p:cNvPicPr>
          <p:nvPr/>
        </p:nvPicPr>
        <p:blipFill>
          <a:blip r:embed="rId19"/>
          <a:stretch>
            <a:fillRect/>
          </a:stretch>
        </p:blipFill>
        <p:spPr>
          <a:xfrm>
            <a:off x="25130760" y="20915630"/>
            <a:ext cx="2435225" cy="3616960"/>
          </a:xfrm>
          <a:prstGeom prst="rect">
            <a:avLst/>
          </a:prstGeom>
          <a:noFill/>
          <a:ln w="9525">
            <a:noFill/>
          </a:ln>
        </p:spPr>
      </p:pic>
      <p:sp>
        <p:nvSpPr>
          <p:cNvPr id="31" name="文本框 30"/>
          <p:cNvSpPr txBox="1"/>
          <p:nvPr/>
        </p:nvSpPr>
        <p:spPr>
          <a:xfrm rot="10800000" flipV="1">
            <a:off x="17028160" y="24875490"/>
            <a:ext cx="685165" cy="368300"/>
          </a:xfrm>
          <a:prstGeom prst="rect">
            <a:avLst/>
          </a:prstGeom>
          <a:noFill/>
        </p:spPr>
        <p:txBody>
          <a:bodyPr wrap="square" rtlCol="0">
            <a:spAutoFit/>
          </a:bodyPr>
          <a:lstStyle/>
          <a:p>
            <a:r>
              <a:rPr lang="en-US" altLang="zh-CN" dirty="0"/>
              <a:t>(a)</a:t>
            </a:r>
          </a:p>
        </p:txBody>
      </p:sp>
      <p:sp>
        <p:nvSpPr>
          <p:cNvPr id="33" name="文本框 32"/>
          <p:cNvSpPr txBox="1"/>
          <p:nvPr/>
        </p:nvSpPr>
        <p:spPr>
          <a:xfrm>
            <a:off x="20316825" y="24875490"/>
            <a:ext cx="409575" cy="368300"/>
          </a:xfrm>
          <a:prstGeom prst="rect">
            <a:avLst/>
          </a:prstGeom>
          <a:noFill/>
        </p:spPr>
        <p:txBody>
          <a:bodyPr wrap="square" rtlCol="0">
            <a:spAutoFit/>
          </a:bodyPr>
          <a:lstStyle/>
          <a:p>
            <a:r>
              <a:rPr lang="en-US" altLang="zh-CN" dirty="0"/>
              <a:t>(b)</a:t>
            </a:r>
          </a:p>
        </p:txBody>
      </p:sp>
      <p:sp>
        <p:nvSpPr>
          <p:cNvPr id="34" name="文本框 33"/>
          <p:cNvSpPr txBox="1"/>
          <p:nvPr/>
        </p:nvSpPr>
        <p:spPr>
          <a:xfrm>
            <a:off x="23263225" y="24937085"/>
            <a:ext cx="406400" cy="306705"/>
          </a:xfrm>
          <a:prstGeom prst="rect">
            <a:avLst/>
          </a:prstGeom>
          <a:noFill/>
        </p:spPr>
        <p:txBody>
          <a:bodyPr wrap="square" rtlCol="0">
            <a:spAutoFit/>
          </a:bodyPr>
          <a:lstStyle/>
          <a:p>
            <a:r>
              <a:rPr lang="en-US" altLang="zh-CN" dirty="0"/>
              <a:t>(c)</a:t>
            </a:r>
          </a:p>
        </p:txBody>
      </p:sp>
      <p:sp>
        <p:nvSpPr>
          <p:cNvPr id="35" name="文本框 34"/>
          <p:cNvSpPr txBox="1"/>
          <p:nvPr/>
        </p:nvSpPr>
        <p:spPr>
          <a:xfrm>
            <a:off x="26332180" y="24937085"/>
            <a:ext cx="409575" cy="306705"/>
          </a:xfrm>
          <a:prstGeom prst="rect">
            <a:avLst/>
          </a:prstGeom>
          <a:noFill/>
        </p:spPr>
        <p:txBody>
          <a:bodyPr wrap="none" rtlCol="0">
            <a:spAutoFit/>
          </a:bodyPr>
          <a:lstStyle/>
          <a:p>
            <a:r>
              <a:rPr lang="en-US" altLang="zh-CN" dirty="0"/>
              <a:t>(d)</a:t>
            </a:r>
          </a:p>
        </p:txBody>
      </p:sp>
      <p:pic>
        <p:nvPicPr>
          <p:cNvPr id="36" name="图片 35"/>
          <p:cNvPicPr>
            <a:picLocks noChangeAspect="1"/>
          </p:cNvPicPr>
          <p:nvPr/>
        </p:nvPicPr>
        <p:blipFill>
          <a:blip r:embed="rId20"/>
          <a:stretch>
            <a:fillRect/>
          </a:stretch>
        </p:blipFill>
        <p:spPr>
          <a:xfrm>
            <a:off x="16000095" y="25243790"/>
            <a:ext cx="5805170" cy="2576830"/>
          </a:xfrm>
          <a:prstGeom prst="rect">
            <a:avLst/>
          </a:prstGeom>
        </p:spPr>
      </p:pic>
      <p:pic>
        <p:nvPicPr>
          <p:cNvPr id="37" name="图片 36"/>
          <p:cNvPicPr>
            <a:picLocks noChangeAspect="1"/>
          </p:cNvPicPr>
          <p:nvPr/>
        </p:nvPicPr>
        <p:blipFill>
          <a:blip r:embed="rId21"/>
          <a:stretch>
            <a:fillRect/>
          </a:stretch>
        </p:blipFill>
        <p:spPr>
          <a:xfrm>
            <a:off x="22713950" y="25243790"/>
            <a:ext cx="5215890" cy="2576830"/>
          </a:xfrm>
          <a:prstGeom prst="rect">
            <a:avLst/>
          </a:prstGeom>
        </p:spPr>
      </p:pic>
      <p:sp>
        <p:nvSpPr>
          <p:cNvPr id="38" name="文本框 37"/>
          <p:cNvSpPr txBox="1"/>
          <p:nvPr/>
        </p:nvSpPr>
        <p:spPr>
          <a:xfrm>
            <a:off x="15753080" y="27993340"/>
            <a:ext cx="7622540" cy="1383665"/>
          </a:xfrm>
          <a:prstGeom prst="rect">
            <a:avLst/>
          </a:prstGeom>
          <a:noFill/>
        </p:spPr>
        <p:txBody>
          <a:bodyPr wrap="square" rtlCol="0">
            <a:spAutoFit/>
          </a:bodyPr>
          <a:lstStyle/>
          <a:p>
            <a:pPr algn="l"/>
            <a:r>
              <a:rPr lang="en-US" altLang="zh-CN" sz="2800" b="0" dirty="0">
                <a:latin typeface="Times New Roman" panose="02020603050405020304" pitchFamily="18" charset="0"/>
                <a:cs typeface="Times New Roman" panose="02020603050405020304" pitchFamily="18" charset="0"/>
              </a:rPr>
              <a:t> Characteristic currents distribution of the four modes. (a) modes 1, (b) mode 2, (c) mode 3, (d) mode 4</a:t>
            </a:r>
          </a:p>
        </p:txBody>
      </p:sp>
      <p:sp>
        <p:nvSpPr>
          <p:cNvPr id="39" name="文本框 38"/>
          <p:cNvSpPr txBox="1"/>
          <p:nvPr/>
        </p:nvSpPr>
        <p:spPr>
          <a:xfrm>
            <a:off x="23543260" y="28136215"/>
            <a:ext cx="3420110" cy="607695"/>
          </a:xfrm>
          <a:prstGeom prst="rect">
            <a:avLst/>
          </a:prstGeom>
          <a:noFill/>
        </p:spPr>
        <p:txBody>
          <a:bodyPr wrap="square" rtlCol="0">
            <a:spAutoFit/>
          </a:bodyPr>
          <a:lstStyle/>
          <a:p>
            <a:pPr algn="just">
              <a:lnSpc>
                <a:spcPct val="120000"/>
              </a:lnSpc>
              <a:buClrTx/>
              <a:buSzTx/>
              <a:buFontTx/>
            </a:pPr>
            <a:r>
              <a:rPr lang="en-US" altLang="zh-CN" sz="2800" b="0" dirty="0">
                <a:latin typeface="Times New Roman" panose="02020603050405020304" pitchFamily="18" charset="0"/>
                <a:cs typeface="Times New Roman" panose="02020603050405020304" pitchFamily="18" charset="0"/>
              </a:rPr>
              <a:t>     Feeding structure</a:t>
            </a:r>
          </a:p>
        </p:txBody>
      </p:sp>
      <p:sp>
        <p:nvSpPr>
          <p:cNvPr id="41" name="Rectangle 32"/>
          <p:cNvSpPr/>
          <p:nvPr/>
        </p:nvSpPr>
        <p:spPr>
          <a:xfrm>
            <a:off x="1138217" y="28154770"/>
            <a:ext cx="8378306" cy="589099"/>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9997" tIns="29998" rIns="59997" bIns="29998" rtlCol="0" anchor="ctr"/>
          <a:lstStyle/>
          <a:p>
            <a:pPr algn="ctr"/>
            <a:r>
              <a:rPr lang="en-US" altLang="zh-CN" sz="3865" b="1" dirty="0">
                <a:solidFill>
                  <a:schemeClr val="accent3">
                    <a:lumMod val="20000"/>
                    <a:lumOff val="80000"/>
                  </a:schemeClr>
                </a:solidFill>
                <a:cs typeface="Times New Roman" panose="02020603050405020304" pitchFamily="18" charset="0"/>
              </a:rPr>
              <a:t>Simulation Results</a:t>
            </a:r>
          </a:p>
        </p:txBody>
      </p:sp>
      <p:pic>
        <p:nvPicPr>
          <p:cNvPr id="42" name="图片 -2147482603" descr="s"/>
          <p:cNvPicPr>
            <a:picLocks noChangeAspect="1"/>
          </p:cNvPicPr>
          <p:nvPr/>
        </p:nvPicPr>
        <p:blipFill>
          <a:blip r:embed="rId22"/>
          <a:srcRect l="7124" t="8391" r="11929" b="5586"/>
          <a:stretch>
            <a:fillRect/>
          </a:stretch>
        </p:blipFill>
        <p:spPr>
          <a:xfrm>
            <a:off x="583565" y="29377005"/>
            <a:ext cx="5998845" cy="4725670"/>
          </a:xfrm>
          <a:prstGeom prst="rect">
            <a:avLst/>
          </a:prstGeom>
          <a:noFill/>
          <a:ln w="9525">
            <a:noFill/>
          </a:ln>
        </p:spPr>
      </p:pic>
      <p:pic>
        <p:nvPicPr>
          <p:cNvPr id="43" name="图片 4" descr="YUAN"/>
          <p:cNvPicPr>
            <a:picLocks noChangeAspect="1"/>
          </p:cNvPicPr>
          <p:nvPr/>
        </p:nvPicPr>
        <p:blipFill>
          <a:blip r:embed="rId23"/>
          <a:srcRect l="7191" t="8052" r="11313" b="4298"/>
          <a:stretch>
            <a:fillRect/>
          </a:stretch>
        </p:blipFill>
        <p:spPr>
          <a:xfrm>
            <a:off x="7692390" y="29377005"/>
            <a:ext cx="6170295" cy="4667250"/>
          </a:xfrm>
          <a:prstGeom prst="rect">
            <a:avLst/>
          </a:prstGeom>
          <a:noFill/>
          <a:ln w="9525">
            <a:noFill/>
          </a:ln>
        </p:spPr>
      </p:pic>
      <p:sp>
        <p:nvSpPr>
          <p:cNvPr id="44" name="文本框 43"/>
          <p:cNvSpPr txBox="1"/>
          <p:nvPr/>
        </p:nvSpPr>
        <p:spPr>
          <a:xfrm>
            <a:off x="4292600" y="34796730"/>
            <a:ext cx="6664960" cy="521970"/>
          </a:xfrm>
          <a:prstGeom prst="rect">
            <a:avLst/>
          </a:prstGeom>
          <a:noFill/>
        </p:spPr>
        <p:txBody>
          <a:bodyPr wrap="square" rtlCol="0">
            <a:spAutoFit/>
          </a:bodyPr>
          <a:lstStyle/>
          <a:p>
            <a:pPr algn="l">
              <a:buClrTx/>
              <a:buSzTx/>
              <a:buFontTx/>
            </a:pPr>
            <a:r>
              <a:rPr lang="en-US" altLang="zh-CN" sz="2800" b="0" dirty="0">
                <a:latin typeface="Times New Roman" panose="02020603050405020304" pitchFamily="18" charset="0"/>
                <a:cs typeface="Times New Roman" panose="02020603050405020304" pitchFamily="18" charset="0"/>
              </a:rPr>
              <a:t> (a) S11  (b) AR of the proposed antenna </a:t>
            </a:r>
            <a:endParaRPr lang="en-US" altLang="zh-CN" sz="2800" dirty="0">
              <a:latin typeface="Times New Roman" panose="02020603050405020304" pitchFamily="18" charset="0"/>
              <a:cs typeface="Times New Roman" panose="02020603050405020304" pitchFamily="18" charset="0"/>
            </a:endParaRPr>
          </a:p>
        </p:txBody>
      </p:sp>
      <p:pic>
        <p:nvPicPr>
          <p:cNvPr id="45" name="图片 8" descr="GA"/>
          <p:cNvPicPr>
            <a:picLocks noChangeAspect="1"/>
          </p:cNvPicPr>
          <p:nvPr/>
        </p:nvPicPr>
        <p:blipFill>
          <a:blip r:embed="rId24"/>
          <a:srcRect l="7124" t="8366" r="11398" b="4668"/>
          <a:stretch>
            <a:fillRect/>
          </a:stretch>
        </p:blipFill>
        <p:spPr>
          <a:xfrm>
            <a:off x="14861540" y="32431355"/>
            <a:ext cx="8354695" cy="4916805"/>
          </a:xfrm>
          <a:prstGeom prst="rect">
            <a:avLst/>
          </a:prstGeom>
          <a:noFill/>
          <a:ln w="9525">
            <a:noFill/>
          </a:ln>
        </p:spPr>
      </p:pic>
      <p:pic>
        <p:nvPicPr>
          <p:cNvPr id="47" name="图片 46"/>
          <p:cNvPicPr>
            <a:picLocks noChangeAspect="1"/>
          </p:cNvPicPr>
          <p:nvPr/>
        </p:nvPicPr>
        <p:blipFill>
          <a:blip r:embed="rId25"/>
          <a:stretch>
            <a:fillRect/>
          </a:stretch>
        </p:blipFill>
        <p:spPr>
          <a:xfrm>
            <a:off x="14857095" y="29377005"/>
            <a:ext cx="8410575" cy="2911475"/>
          </a:xfrm>
          <a:prstGeom prst="rect">
            <a:avLst/>
          </a:prstGeom>
        </p:spPr>
      </p:pic>
      <p:sp>
        <p:nvSpPr>
          <p:cNvPr id="48" name="文本框 47"/>
          <p:cNvSpPr txBox="1"/>
          <p:nvPr/>
        </p:nvSpPr>
        <p:spPr>
          <a:xfrm>
            <a:off x="1061085" y="35318065"/>
            <a:ext cx="12056745" cy="2030095"/>
          </a:xfrm>
          <a:prstGeom prst="rect">
            <a:avLst/>
          </a:prstGeom>
          <a:noFill/>
        </p:spPr>
        <p:txBody>
          <a:bodyPr wrap="square" rtlCol="0" anchor="t">
            <a:spAutoFit/>
          </a:bodyPr>
          <a:lstStyle/>
          <a:p>
            <a:pPr algn="just">
              <a:lnSpc>
                <a:spcPct val="150000"/>
              </a:lnSpc>
            </a:pPr>
            <a:r>
              <a:rPr lang="en-US" altLang="zh-CN" sz="1600" b="0" dirty="0"/>
              <a:t> </a:t>
            </a:r>
            <a:r>
              <a:rPr lang="en-US" altLang="zh-CN" sz="2800" b="0" dirty="0">
                <a:latin typeface="Times New Roman" panose="02020603050405020304" pitchFamily="18" charset="0"/>
                <a:cs typeface="Times New Roman" panose="02020603050405020304" pitchFamily="18" charset="0"/>
              </a:rPr>
              <a:t>   Fig shows the impedance bandwidth and axial ratio (AR) bandwidth of the designed CP antenna. The impedance bandwidth of the antenna is 5.22-7.13 GHz, and the AR bandwidth is 6.02-7.1 GHz. </a:t>
            </a:r>
          </a:p>
        </p:txBody>
      </p:sp>
      <p:sp>
        <p:nvSpPr>
          <p:cNvPr id="49" name="文本框 48"/>
          <p:cNvSpPr txBox="1"/>
          <p:nvPr/>
        </p:nvSpPr>
        <p:spPr>
          <a:xfrm>
            <a:off x="23543260" y="34102675"/>
            <a:ext cx="4664075" cy="2676525"/>
          </a:xfrm>
          <a:prstGeom prst="rect">
            <a:avLst/>
          </a:prstGeom>
          <a:noFill/>
          <a:ln w="9525">
            <a:noFill/>
          </a:ln>
        </p:spPr>
        <p:txBody>
          <a:bodyPr wrap="square">
            <a:spAutoFit/>
          </a:bodyPr>
          <a:lstStyle/>
          <a:p>
            <a:pPr marL="0" algn="just">
              <a:lnSpc>
                <a:spcPct val="150000"/>
              </a:lnSpc>
              <a:buClrTx/>
              <a:buSzTx/>
              <a:buFontTx/>
            </a:pPr>
            <a:r>
              <a:rPr lang="en-US" altLang="zh-CN" sz="2800" b="0" dirty="0">
                <a:latin typeface="Times New Roman" panose="02020603050405020304" pitchFamily="18" charset="0"/>
                <a:cs typeface="Times New Roman" panose="02020603050405020304" pitchFamily="18" charset="0"/>
              </a:rPr>
              <a:t>Fig. shows the gain variation of the antenna with frequency. The antenna has a peak gain of 7.55 dBi at 6.75 GHz.</a:t>
            </a:r>
            <a:endParaRPr lang="en-US" altLang="zh-CN" sz="2800" dirty="0">
              <a:latin typeface="Times New Roman" panose="02020603050405020304" pitchFamily="18" charset="0"/>
              <a:cs typeface="Times New Roman" panose="02020603050405020304" pitchFamily="18" charset="0"/>
            </a:endParaRPr>
          </a:p>
        </p:txBody>
      </p:sp>
      <p:sp>
        <p:nvSpPr>
          <p:cNvPr id="50" name="文本框 49"/>
          <p:cNvSpPr txBox="1"/>
          <p:nvPr/>
        </p:nvSpPr>
        <p:spPr>
          <a:xfrm>
            <a:off x="23543260" y="29102685"/>
            <a:ext cx="4664075" cy="4399915"/>
          </a:xfrm>
          <a:prstGeom prst="rect">
            <a:avLst/>
          </a:prstGeom>
          <a:noFill/>
        </p:spPr>
        <p:txBody>
          <a:bodyPr wrap="square" rtlCol="0" anchor="t">
            <a:spAutoFit/>
          </a:bodyPr>
          <a:lstStyle/>
          <a:p>
            <a:pPr algn="l"/>
            <a:r>
              <a:rPr lang="en-US" b="0" dirty="0">
                <a:latin typeface="Times New Roman" panose="02020603050405020304" pitchFamily="18" charset="0"/>
              </a:rPr>
              <a:t>   </a:t>
            </a:r>
            <a:r>
              <a:rPr lang="en-US" altLang="zh-CN" sz="2800" b="0" dirty="0">
                <a:latin typeface="Times New Roman" panose="02020603050405020304" pitchFamily="18" charset="0"/>
                <a:cs typeface="Times New Roman" panose="02020603050405020304" pitchFamily="18" charset="0"/>
              </a:rPr>
              <a:t> Compared with [1] and [2], this design has better AR and impedance bandwidth than [1]. It is similar to [2] in performance, but the design has a smaller volume and simpler structure. In the design of [3], it has a better AR axis ratio, but its structure is relatively more complex</a:t>
            </a:r>
            <a:r>
              <a:rPr lang="en-US" b="0" dirty="0">
                <a:latin typeface="Times New Roman" panose="02020603050405020304" pitchFamily="18" charset="0"/>
              </a:rPr>
              <a:t>.</a:t>
            </a:r>
            <a:endParaRPr lang="zh-CN" altLang="en-US" dirty="0"/>
          </a:p>
        </p:txBody>
      </p:sp>
      <p:pic>
        <p:nvPicPr>
          <p:cNvPr id="12" name="图片 11">
            <a:extLst>
              <a:ext uri="{FF2B5EF4-FFF2-40B4-BE49-F238E27FC236}">
                <a16:creationId xmlns:a16="http://schemas.microsoft.com/office/drawing/2014/main" id="{D27F2BF3-591C-4CEB-85C8-C8349F0D49D2}"/>
              </a:ext>
            </a:extLst>
          </p:cNvPr>
          <p:cNvPicPr>
            <a:picLocks noChangeAspect="1"/>
          </p:cNvPicPr>
          <p:nvPr/>
        </p:nvPicPr>
        <p:blipFill>
          <a:blip r:embed="rId26"/>
          <a:stretch>
            <a:fillRect/>
          </a:stretch>
        </p:blipFill>
        <p:spPr>
          <a:xfrm>
            <a:off x="1309657" y="404546"/>
            <a:ext cx="3682396" cy="184619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540,&quot;width&quot;:9000}"/>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803,&quot;width&quot;:6624}"/>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316,&quot;width&quot;:4860}"/>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645</Words>
  <Application>Microsoft Office PowerPoint</Application>
  <PresentationFormat>自定义</PresentationFormat>
  <Paragraphs>133</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等线</vt:lpstr>
      <vt:lpstr>Arial</vt:lpstr>
      <vt:lpstr>Calibri</vt:lpstr>
      <vt:lpstr>Calibri Light</vt:lpstr>
      <vt:lpstr>Times New Roman</vt:lpstr>
      <vt:lpstr>Wingdings</vt:lpstr>
      <vt:lpstr>Office Theme</vt:lpstr>
      <vt:lpstr>PowerPoint 演示文稿</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44x44</dc:title>
  <dc:creator>Jay Larson</dc:creator>
  <dc:description>Quality poster printing_x000d__x000d_
www.genigraphics.com_x000d__x000d_
1-800-790-4001</dc:description>
  <cp:lastModifiedBy>2285124851@qq.com</cp:lastModifiedBy>
  <cp:revision>113</cp:revision>
  <cp:lastPrinted>2013-02-12T02:21:00Z</cp:lastPrinted>
  <dcterms:created xsi:type="dcterms:W3CDTF">2013-02-10T21:14:00Z</dcterms:created>
  <dcterms:modified xsi:type="dcterms:W3CDTF">2022-08-07T10:02:30Z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