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88" r:id="rId2"/>
  </p:sldIdLst>
  <p:sldSz cx="32399288" cy="43199050"/>
  <p:notesSz cx="6858000" cy="9144000"/>
  <p:defaultTextStyle>
    <a:defPPr>
      <a:defRPr lang="en-US"/>
    </a:defPPr>
    <a:lvl1pPr marL="0" algn="l" defTabSz="3174365" rtl="0" eaLnBrk="1" latinLnBrk="0" hangingPunct="1">
      <a:defRPr sz="6300" kern="1200">
        <a:solidFill>
          <a:schemeClr val="tx1"/>
        </a:solidFill>
        <a:latin typeface="+mn-lt"/>
        <a:ea typeface="+mn-ea"/>
        <a:cs typeface="+mn-cs"/>
      </a:defRPr>
    </a:lvl1pPr>
    <a:lvl2pPr marL="1586865" algn="l" defTabSz="3174365" rtl="0" eaLnBrk="1" latinLnBrk="0" hangingPunct="1">
      <a:defRPr sz="6300" kern="1200">
        <a:solidFill>
          <a:schemeClr val="tx1"/>
        </a:solidFill>
        <a:latin typeface="+mn-lt"/>
        <a:ea typeface="+mn-ea"/>
        <a:cs typeface="+mn-cs"/>
      </a:defRPr>
    </a:lvl2pPr>
    <a:lvl3pPr marL="3174365" algn="l" defTabSz="3174365" rtl="0" eaLnBrk="1" latinLnBrk="0" hangingPunct="1">
      <a:defRPr sz="6300" kern="1200">
        <a:solidFill>
          <a:schemeClr val="tx1"/>
        </a:solidFill>
        <a:latin typeface="+mn-lt"/>
        <a:ea typeface="+mn-ea"/>
        <a:cs typeface="+mn-cs"/>
      </a:defRPr>
    </a:lvl3pPr>
    <a:lvl4pPr marL="4761230" algn="l" defTabSz="3174365" rtl="0" eaLnBrk="1" latinLnBrk="0" hangingPunct="1">
      <a:defRPr sz="6300" kern="1200">
        <a:solidFill>
          <a:schemeClr val="tx1"/>
        </a:solidFill>
        <a:latin typeface="+mn-lt"/>
        <a:ea typeface="+mn-ea"/>
        <a:cs typeface="+mn-cs"/>
      </a:defRPr>
    </a:lvl4pPr>
    <a:lvl5pPr marL="6348730" algn="l" defTabSz="3174365" rtl="0" eaLnBrk="1" latinLnBrk="0" hangingPunct="1">
      <a:defRPr sz="6300" kern="1200">
        <a:solidFill>
          <a:schemeClr val="tx1"/>
        </a:solidFill>
        <a:latin typeface="+mn-lt"/>
        <a:ea typeface="+mn-ea"/>
        <a:cs typeface="+mn-cs"/>
      </a:defRPr>
    </a:lvl5pPr>
    <a:lvl6pPr marL="7935595" algn="l" defTabSz="3174365" rtl="0" eaLnBrk="1" latinLnBrk="0" hangingPunct="1">
      <a:defRPr sz="6300" kern="1200">
        <a:solidFill>
          <a:schemeClr val="tx1"/>
        </a:solidFill>
        <a:latin typeface="+mn-lt"/>
        <a:ea typeface="+mn-ea"/>
        <a:cs typeface="+mn-cs"/>
      </a:defRPr>
    </a:lvl6pPr>
    <a:lvl7pPr marL="9523095" algn="l" defTabSz="3174365" rtl="0" eaLnBrk="1" latinLnBrk="0" hangingPunct="1">
      <a:defRPr sz="6300" kern="1200">
        <a:solidFill>
          <a:schemeClr val="tx1"/>
        </a:solidFill>
        <a:latin typeface="+mn-lt"/>
        <a:ea typeface="+mn-ea"/>
        <a:cs typeface="+mn-cs"/>
      </a:defRPr>
    </a:lvl7pPr>
    <a:lvl8pPr marL="11109960" algn="l" defTabSz="3174365" rtl="0" eaLnBrk="1" latinLnBrk="0" hangingPunct="1">
      <a:defRPr sz="6300" kern="1200">
        <a:solidFill>
          <a:schemeClr val="tx1"/>
        </a:solidFill>
        <a:latin typeface="+mn-lt"/>
        <a:ea typeface="+mn-ea"/>
        <a:cs typeface="+mn-cs"/>
      </a:defRPr>
    </a:lvl8pPr>
    <a:lvl9pPr marL="12696825" algn="l" defTabSz="3174365"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8">
          <p15:clr>
            <a:srgbClr val="A4A3A4"/>
          </p15:clr>
        </p15:guide>
        <p15:guide id="2" orient="horz" pos="272">
          <p15:clr>
            <a:srgbClr val="A4A3A4"/>
          </p15:clr>
        </p15:guide>
        <p15:guide id="3" orient="horz" pos="26433">
          <p15:clr>
            <a:srgbClr val="A4A3A4"/>
          </p15:clr>
        </p15:guide>
        <p15:guide id="4" orient="horz">
          <p15:clr>
            <a:srgbClr val="A4A3A4"/>
          </p15:clr>
        </p15:guide>
        <p15:guide id="5" pos="404">
          <p15:clr>
            <a:srgbClr val="A4A3A4"/>
          </p15:clr>
        </p15:guide>
        <p15:guide id="6" pos="2003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 id="4" name="li yujie" initials="ly"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E"/>
    <a:srgbClr val="F4F9FE"/>
    <a:srgbClr val="E8F2FD"/>
    <a:srgbClr val="F2F7FE"/>
    <a:srgbClr val="F8FBFE"/>
    <a:srgbClr val="EDF5FD"/>
    <a:srgbClr val="EBF3FD"/>
    <a:srgbClr val="F3F5FA"/>
    <a:srgbClr val="CDD2D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0" autoAdjust="0"/>
    <p:restoredTop sz="93403" autoAdjust="0"/>
  </p:normalViewPr>
  <p:slideViewPr>
    <p:cSldViewPr snapToGrid="0" snapToObjects="1" showGuides="1">
      <p:cViewPr>
        <p:scale>
          <a:sx n="33" d="100"/>
          <a:sy n="33" d="100"/>
        </p:scale>
        <p:origin x="745" y="-682"/>
      </p:cViewPr>
      <p:guideLst>
        <p:guide orient="horz" pos="3428"/>
        <p:guide orient="horz" pos="272"/>
        <p:guide orient="horz" pos="26433"/>
        <p:guide orient="horz"/>
        <p:guide pos="404"/>
        <p:guide pos="200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t>7/29/2022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t>7/29/2022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3174365" rtl="0" eaLnBrk="1" latinLnBrk="0" hangingPunct="1">
      <a:defRPr sz="4200" kern="1200">
        <a:solidFill>
          <a:schemeClr val="tx1"/>
        </a:solidFill>
        <a:latin typeface="+mn-lt"/>
        <a:ea typeface="+mn-ea"/>
        <a:cs typeface="+mn-cs"/>
      </a:defRPr>
    </a:lvl1pPr>
    <a:lvl2pPr marL="1586865" algn="l" defTabSz="3174365" rtl="0" eaLnBrk="1" latinLnBrk="0" hangingPunct="1">
      <a:defRPr sz="4200" kern="1200">
        <a:solidFill>
          <a:schemeClr val="tx1"/>
        </a:solidFill>
        <a:latin typeface="+mn-lt"/>
        <a:ea typeface="+mn-ea"/>
        <a:cs typeface="+mn-cs"/>
      </a:defRPr>
    </a:lvl2pPr>
    <a:lvl3pPr marL="3174365" algn="l" defTabSz="3174365" rtl="0" eaLnBrk="1" latinLnBrk="0" hangingPunct="1">
      <a:defRPr sz="4200" kern="1200">
        <a:solidFill>
          <a:schemeClr val="tx1"/>
        </a:solidFill>
        <a:latin typeface="+mn-lt"/>
        <a:ea typeface="+mn-ea"/>
        <a:cs typeface="+mn-cs"/>
      </a:defRPr>
    </a:lvl3pPr>
    <a:lvl4pPr marL="4761230" algn="l" defTabSz="3174365" rtl="0" eaLnBrk="1" latinLnBrk="0" hangingPunct="1">
      <a:defRPr sz="4200" kern="1200">
        <a:solidFill>
          <a:schemeClr val="tx1"/>
        </a:solidFill>
        <a:latin typeface="+mn-lt"/>
        <a:ea typeface="+mn-ea"/>
        <a:cs typeface="+mn-cs"/>
      </a:defRPr>
    </a:lvl4pPr>
    <a:lvl5pPr marL="6348730" algn="l" defTabSz="3174365" rtl="0" eaLnBrk="1" latinLnBrk="0" hangingPunct="1">
      <a:defRPr sz="4200" kern="1200">
        <a:solidFill>
          <a:schemeClr val="tx1"/>
        </a:solidFill>
        <a:latin typeface="+mn-lt"/>
        <a:ea typeface="+mn-ea"/>
        <a:cs typeface="+mn-cs"/>
      </a:defRPr>
    </a:lvl5pPr>
    <a:lvl6pPr marL="7935595" algn="l" defTabSz="3174365" rtl="0" eaLnBrk="1" latinLnBrk="0" hangingPunct="1">
      <a:defRPr sz="4200" kern="1200">
        <a:solidFill>
          <a:schemeClr val="tx1"/>
        </a:solidFill>
        <a:latin typeface="+mn-lt"/>
        <a:ea typeface="+mn-ea"/>
        <a:cs typeface="+mn-cs"/>
      </a:defRPr>
    </a:lvl6pPr>
    <a:lvl7pPr marL="9523095" algn="l" defTabSz="3174365" rtl="0" eaLnBrk="1" latinLnBrk="0" hangingPunct="1">
      <a:defRPr sz="4200" kern="1200">
        <a:solidFill>
          <a:schemeClr val="tx1"/>
        </a:solidFill>
        <a:latin typeface="+mn-lt"/>
        <a:ea typeface="+mn-ea"/>
        <a:cs typeface="+mn-cs"/>
      </a:defRPr>
    </a:lvl7pPr>
    <a:lvl8pPr marL="11109960" algn="l" defTabSz="3174365" rtl="0" eaLnBrk="1" latinLnBrk="0" hangingPunct="1">
      <a:defRPr sz="4200" kern="1200">
        <a:solidFill>
          <a:schemeClr val="tx1"/>
        </a:solidFill>
        <a:latin typeface="+mn-lt"/>
        <a:ea typeface="+mn-ea"/>
        <a:cs typeface="+mn-cs"/>
      </a:defRPr>
    </a:lvl8pPr>
    <a:lvl9pPr marL="12696825" algn="l" defTabSz="3174365" rtl="0" eaLnBrk="1" latinLnBrk="0" hangingPunct="1">
      <a:defRPr sz="4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7464" y="6206248"/>
            <a:ext cx="15302702"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0864" y="5506196"/>
            <a:ext cx="15290624"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0862" y="18651757"/>
            <a:ext cx="15294360"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427934" y="5506196"/>
            <a:ext cx="15290425"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427934" y="6206248"/>
            <a:ext cx="15290425"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430035" y="18663112"/>
            <a:ext cx="15286225"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427104" y="19372305"/>
            <a:ext cx="15292084"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433861" y="33700298"/>
            <a:ext cx="15278572"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430035" y="34521117"/>
            <a:ext cx="15286225"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67464" y="19362827"/>
            <a:ext cx="15304024"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156203" y="3437419"/>
            <a:ext cx="24087594" cy="896906"/>
          </a:xfrm>
          <a:prstGeom prst="rect">
            <a:avLst/>
          </a:prstGeom>
        </p:spPr>
        <p:txBody>
          <a:bodyPr>
            <a:normAutofit/>
          </a:bodyPr>
          <a:lstStyle>
            <a:lvl1pPr marL="0" indent="0" algn="ctr">
              <a:buFontTx/>
              <a:buNone/>
              <a:defRPr sz="7935">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affiliations</a:t>
            </a:r>
          </a:p>
        </p:txBody>
      </p:sp>
      <p:sp>
        <p:nvSpPr>
          <p:cNvPr id="77" name="Text Placeholder 76"/>
          <p:cNvSpPr>
            <a:spLocks noGrp="1"/>
          </p:cNvSpPr>
          <p:nvPr>
            <p:ph type="body" sz="quarter" idx="151" hasCustomPrompt="1"/>
          </p:nvPr>
        </p:nvSpPr>
        <p:spPr>
          <a:xfrm>
            <a:off x="4156203" y="2010932"/>
            <a:ext cx="24087594" cy="1426487"/>
          </a:xfrm>
          <a:prstGeom prst="rect">
            <a:avLst/>
          </a:prstGeom>
        </p:spPr>
        <p:txBody>
          <a:bodyPr anchor="t" anchorCtr="1">
            <a:normAutofit/>
          </a:bodyPr>
          <a:lstStyle>
            <a:lvl1pPr marL="0" indent="0" algn="ctr">
              <a:buFontTx/>
              <a:buNone/>
              <a:defRPr sz="11900">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authors</a:t>
            </a:r>
          </a:p>
        </p:txBody>
      </p:sp>
      <p:sp>
        <p:nvSpPr>
          <p:cNvPr id="79" name="Text Placeholder 76"/>
          <p:cNvSpPr>
            <a:spLocks noGrp="1"/>
          </p:cNvSpPr>
          <p:nvPr>
            <p:ph type="body" sz="quarter" idx="153" hasCustomPrompt="1"/>
          </p:nvPr>
        </p:nvSpPr>
        <p:spPr>
          <a:xfrm>
            <a:off x="4156203" y="274326"/>
            <a:ext cx="24087594" cy="1591082"/>
          </a:xfrm>
          <a:prstGeom prst="rect">
            <a:avLst/>
          </a:prstGeom>
        </p:spPr>
        <p:txBody>
          <a:bodyPr anchor="t" anchorCtr="1">
            <a:normAutofit/>
          </a:bodyPr>
          <a:lstStyle>
            <a:lvl1pPr marL="0" indent="0" algn="ctr">
              <a:buFontTx/>
              <a:buNone/>
              <a:defRPr sz="15870" b="1">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1979253"/>
            <a:ext cx="32400002" cy="1251160"/>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0" name="Text Box 14"/>
          <p:cNvSpPr txBox="1">
            <a:spLocks noChangeArrowheads="1"/>
          </p:cNvSpPr>
          <p:nvPr/>
        </p:nvSpPr>
        <p:spPr bwMode="auto">
          <a:xfrm>
            <a:off x="2150544" y="42309632"/>
            <a:ext cx="4084406" cy="295275"/>
          </a:xfrm>
          <a:prstGeom prst="rect">
            <a:avLst/>
          </a:prstGeom>
          <a:noFill/>
          <a:ln w="9525">
            <a:noFill/>
            <a:miter lim="800000"/>
          </a:ln>
          <a:effectLst/>
        </p:spPr>
        <p:txBody>
          <a:bodyPr wrap="square" lIns="79208" tIns="39597" rIns="79208" bIns="39597">
            <a:spAutoFit/>
          </a:bodyPr>
          <a:lstStyle/>
          <a:p>
            <a:pPr eaLnBrk="0" hangingPunct="0">
              <a:lnSpc>
                <a:spcPct val="65000"/>
              </a:lnSpc>
              <a:spcBef>
                <a:spcPct val="50000"/>
              </a:spcBef>
              <a:defRPr/>
            </a:pPr>
            <a:r>
              <a:rPr lang="en-US" sz="480" b="1" dirty="0">
                <a:solidFill>
                  <a:schemeClr val="bg1">
                    <a:lumMod val="75000"/>
                  </a:schemeClr>
                </a:solidFill>
                <a:latin typeface="Arial" panose="020B0604020202020204" pitchFamily="34" charset="0"/>
              </a:rPr>
              <a:t>RESEARCH POSTER PRESENTATION DESIGN © 2015</a:t>
            </a:r>
          </a:p>
          <a:p>
            <a:pPr eaLnBrk="0" hangingPunct="0">
              <a:lnSpc>
                <a:spcPct val="65000"/>
              </a:lnSpc>
              <a:spcBef>
                <a:spcPct val="50000"/>
              </a:spcBef>
              <a:defRPr/>
            </a:pPr>
            <a:r>
              <a:rPr lang="en-US" sz="960" b="1" dirty="0">
                <a:solidFill>
                  <a:schemeClr val="bg1">
                    <a:lumMod val="75000"/>
                  </a:schemeClr>
                </a:solidFill>
                <a:latin typeface="Arial" panose="020B0604020202020204" pitchFamily="34" charset="0"/>
              </a:rPr>
              <a:t>www.PosterPresentations.com</a:t>
            </a:r>
          </a:p>
        </p:txBody>
      </p:sp>
      <p:sp>
        <p:nvSpPr>
          <p:cNvPr id="36" name="Rectangle 35"/>
          <p:cNvSpPr/>
          <p:nvPr userDrawn="1"/>
        </p:nvSpPr>
        <p:spPr>
          <a:xfrm>
            <a:off x="0" y="-4547"/>
            <a:ext cx="32400002" cy="1251160"/>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2" name="Rectangle 41"/>
          <p:cNvSpPr/>
          <p:nvPr userDrawn="1"/>
        </p:nvSpPr>
        <p:spPr>
          <a:xfrm>
            <a:off x="-51182" y="4550484"/>
            <a:ext cx="32389009" cy="329430"/>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3" name="Rounded Rectangle 42"/>
          <p:cNvSpPr/>
          <p:nvPr userDrawn="1"/>
        </p:nvSpPr>
        <p:spPr>
          <a:xfrm>
            <a:off x="669586" y="5436998"/>
            <a:ext cx="15305416" cy="365632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4" name="Rounded Rectangle 43"/>
          <p:cNvSpPr/>
          <p:nvPr userDrawn="1"/>
        </p:nvSpPr>
        <p:spPr>
          <a:xfrm>
            <a:off x="16531350" y="5436999"/>
            <a:ext cx="15305416" cy="365632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5724525" rtl="0" eaLnBrk="1" latinLnBrk="0" hangingPunct="1">
        <a:spcBef>
          <a:spcPct val="0"/>
        </a:spcBef>
        <a:buNone/>
        <a:defRPr sz="11360" kern="1200">
          <a:solidFill>
            <a:schemeClr val="bg1"/>
          </a:solidFill>
          <a:latin typeface="Trebuchet MS" panose="020B0603020202020204" pitchFamily="34" charset="0"/>
          <a:ea typeface="+mj-ea"/>
          <a:cs typeface="+mj-cs"/>
        </a:defRPr>
      </a:lvl1pPr>
    </p:titleStyle>
    <p:bodyStyle>
      <a:lvl1pPr marL="2146935" indent="-2146935" algn="l" defTabSz="5724525" rtl="0" eaLnBrk="1" latinLnBrk="0" hangingPunct="1">
        <a:spcBef>
          <a:spcPct val="36000"/>
        </a:spcBef>
        <a:buFont typeface="Arial" panose="020B0604020202020204" pitchFamily="34" charset="0"/>
        <a:buChar char="•"/>
        <a:defRPr sz="20015" kern="1200">
          <a:solidFill>
            <a:schemeClr val="tx1"/>
          </a:solidFill>
          <a:latin typeface="+mn-lt"/>
          <a:ea typeface="+mn-ea"/>
          <a:cs typeface="+mn-cs"/>
        </a:defRPr>
      </a:lvl1pPr>
      <a:lvl2pPr marL="4651375" indent="-1788795" algn="l" defTabSz="5724525" rtl="0" eaLnBrk="1" latinLnBrk="0" hangingPunct="1">
        <a:spcBef>
          <a:spcPct val="36000"/>
        </a:spcBef>
        <a:buFont typeface="Arial" panose="020B0604020202020204" pitchFamily="34" charset="0"/>
        <a:buChar char="–"/>
        <a:defRPr sz="17670" kern="1200">
          <a:solidFill>
            <a:schemeClr val="tx1"/>
          </a:solidFill>
          <a:latin typeface="+mn-lt"/>
          <a:ea typeface="+mn-ea"/>
          <a:cs typeface="+mn-cs"/>
        </a:defRPr>
      </a:lvl2pPr>
      <a:lvl3pPr marL="7155815" indent="-1431290" algn="l" defTabSz="5724525" rtl="0" eaLnBrk="1" latinLnBrk="0" hangingPunct="1">
        <a:spcBef>
          <a:spcPct val="36000"/>
        </a:spcBef>
        <a:buFont typeface="Arial" panose="020B0604020202020204" pitchFamily="34" charset="0"/>
        <a:buChar char="•"/>
        <a:defRPr sz="15145" kern="1200">
          <a:solidFill>
            <a:schemeClr val="tx1"/>
          </a:solidFill>
          <a:latin typeface="+mn-lt"/>
          <a:ea typeface="+mn-ea"/>
          <a:cs typeface="+mn-cs"/>
        </a:defRPr>
      </a:lvl3pPr>
      <a:lvl4pPr marL="1001712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4pPr>
      <a:lvl5pPr marL="1287843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p:bodyStyle>
    <p:otherStyle>
      <a:defPPr>
        <a:defRPr lang="en-US"/>
      </a:defPPr>
      <a:lvl1pPr marL="0" algn="l" defTabSz="5724525" rtl="0" eaLnBrk="1" latinLnBrk="0" hangingPunct="1">
        <a:defRPr sz="11360" kern="1200">
          <a:solidFill>
            <a:schemeClr val="tx1"/>
          </a:solidFill>
          <a:latin typeface="+mn-lt"/>
          <a:ea typeface="+mn-ea"/>
          <a:cs typeface="+mn-cs"/>
        </a:defRPr>
      </a:lvl1pPr>
      <a:lvl2pPr marL="2861310" algn="l" defTabSz="5724525" rtl="0" eaLnBrk="1" latinLnBrk="0" hangingPunct="1">
        <a:defRPr sz="11360" kern="1200">
          <a:solidFill>
            <a:schemeClr val="tx1"/>
          </a:solidFill>
          <a:latin typeface="+mn-lt"/>
          <a:ea typeface="+mn-ea"/>
          <a:cs typeface="+mn-cs"/>
        </a:defRPr>
      </a:lvl2pPr>
      <a:lvl3pPr marL="5724525" algn="l" defTabSz="5724525" rtl="0" eaLnBrk="1" latinLnBrk="0" hangingPunct="1">
        <a:defRPr sz="11360" kern="1200">
          <a:solidFill>
            <a:schemeClr val="tx1"/>
          </a:solidFill>
          <a:latin typeface="+mn-lt"/>
          <a:ea typeface="+mn-ea"/>
          <a:cs typeface="+mn-cs"/>
        </a:defRPr>
      </a:lvl3pPr>
      <a:lvl4pPr marL="8585835" algn="l" defTabSz="5724525" rtl="0" eaLnBrk="1" latinLnBrk="0" hangingPunct="1">
        <a:defRPr sz="11360" kern="1200">
          <a:solidFill>
            <a:schemeClr val="tx1"/>
          </a:solidFill>
          <a:latin typeface="+mn-lt"/>
          <a:ea typeface="+mn-ea"/>
          <a:cs typeface="+mn-cs"/>
        </a:defRPr>
      </a:lvl4pPr>
      <a:lvl5pPr marL="11448415" algn="l" defTabSz="5724525" rtl="0" eaLnBrk="1" latinLnBrk="0" hangingPunct="1">
        <a:defRPr sz="11360" kern="1200">
          <a:solidFill>
            <a:schemeClr val="tx1"/>
          </a:solidFill>
          <a:latin typeface="+mn-lt"/>
          <a:ea typeface="+mn-ea"/>
          <a:cs typeface="+mn-cs"/>
        </a:defRPr>
      </a:lvl5pPr>
      <a:lvl6pPr marL="14310360" algn="l" defTabSz="5724525" rtl="0" eaLnBrk="1" latinLnBrk="0" hangingPunct="1">
        <a:defRPr sz="11360" kern="1200">
          <a:solidFill>
            <a:schemeClr val="tx1"/>
          </a:solidFill>
          <a:latin typeface="+mn-lt"/>
          <a:ea typeface="+mn-ea"/>
          <a:cs typeface="+mn-cs"/>
        </a:defRPr>
      </a:lvl6pPr>
      <a:lvl7pPr marL="17172940" algn="l" defTabSz="5724525" rtl="0" eaLnBrk="1" latinLnBrk="0" hangingPunct="1">
        <a:defRPr sz="11360" kern="1200">
          <a:solidFill>
            <a:schemeClr val="tx1"/>
          </a:solidFill>
          <a:latin typeface="+mn-lt"/>
          <a:ea typeface="+mn-ea"/>
          <a:cs typeface="+mn-cs"/>
        </a:defRPr>
      </a:lvl7pPr>
      <a:lvl8pPr marL="20034250" algn="l" defTabSz="5724525" rtl="0" eaLnBrk="1" latinLnBrk="0" hangingPunct="1">
        <a:defRPr sz="11360" kern="1200">
          <a:solidFill>
            <a:schemeClr val="tx1"/>
          </a:solidFill>
          <a:latin typeface="+mn-lt"/>
          <a:ea typeface="+mn-ea"/>
          <a:cs typeface="+mn-cs"/>
        </a:defRPr>
      </a:lvl8pPr>
      <a:lvl9pPr marL="22895560" algn="l" defTabSz="5724525" rtl="0" eaLnBrk="1" latinLnBrk="0" hangingPunct="1">
        <a:defRPr sz="11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1515" y="6379210"/>
            <a:ext cx="15368905" cy="6178755"/>
          </a:xfrm>
        </p:spPr>
        <p:txBody>
          <a:bodyPr wrap="square"/>
          <a:lstStyle/>
          <a:p>
            <a:pPr indent="914400" algn="just" fontAlgn="auto">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In some localization scenarios, the localization target does not necessarily carry a device that can transmit radio. As a result, device-free localization (DFL) has gained much attention in the field of localization research. Daily, we have radio wave signals passing through our body whether indoors or outdoors, which provides the basis for DFL. The masking and absorption of these radio waves by the target lead to different received radio waves at different locations. This allows for the localization to be viewed as a classification issue.</a:t>
            </a:r>
            <a:endParaRPr lang="zh-CN" altLang="en-US" sz="4000" dirty="0">
              <a:solidFill>
                <a:schemeClr val="accent5">
                  <a:lumMod val="50000"/>
                </a:schemeClr>
              </a:solidFill>
            </a:endParaRPr>
          </a:p>
        </p:txBody>
      </p:sp>
      <p:sp>
        <p:nvSpPr>
          <p:cNvPr id="3" name="Text Placeholder 2"/>
          <p:cNvSpPr>
            <a:spLocks noGrp="1"/>
          </p:cNvSpPr>
          <p:nvPr>
            <p:ph type="body" sz="quarter" idx="11"/>
          </p:nvPr>
        </p:nvSpPr>
        <p:spPr>
          <a:xfrm>
            <a:off x="643890" y="5442965"/>
            <a:ext cx="15356840" cy="1034291"/>
          </a:xfrm>
          <a:prstGeom prst="roundRect">
            <a:avLst/>
          </a:prstGeom>
        </p:spPr>
        <p:style>
          <a:lnRef idx="1">
            <a:schemeClr val="accent1"/>
          </a:lnRef>
          <a:fillRef idx="2">
            <a:schemeClr val="accent1"/>
          </a:fillRef>
          <a:effectRef idx="1">
            <a:schemeClr val="accent1"/>
          </a:effectRef>
          <a:fontRef idx="minor">
            <a:schemeClr val="dk1"/>
          </a:fontRef>
        </p:style>
        <p:txBody>
          <a:bodyPr wrap="square"/>
          <a:lstStyle/>
          <a:p>
            <a:r>
              <a:rPr lang="en-US" dirty="0"/>
              <a:t>INTRODUCTION</a:t>
            </a:r>
          </a:p>
        </p:txBody>
      </p:sp>
      <p:sp>
        <p:nvSpPr>
          <p:cNvPr id="6" name="Text Placeholder 5"/>
          <p:cNvSpPr>
            <a:spLocks noGrp="1"/>
          </p:cNvSpPr>
          <p:nvPr>
            <p:ph type="body" sz="quarter" idx="20"/>
          </p:nvPr>
        </p:nvSpPr>
        <p:spPr>
          <a:xfrm>
            <a:off x="664145" y="24831422"/>
            <a:ext cx="15358110" cy="936625"/>
          </a:xfrm>
        </p:spPr>
        <p:style>
          <a:lnRef idx="1">
            <a:schemeClr val="accent1"/>
          </a:lnRef>
          <a:fillRef idx="2">
            <a:schemeClr val="accent1"/>
          </a:fillRef>
          <a:effectRef idx="1">
            <a:schemeClr val="accent1"/>
          </a:effectRef>
          <a:fontRef idx="minor">
            <a:schemeClr val="dk1"/>
          </a:fontRef>
        </p:style>
        <p:txBody>
          <a:bodyPr wrap="square"/>
          <a:lstStyle/>
          <a:p>
            <a:r>
              <a:rPr lang="en-US" dirty="0"/>
              <a:t>MODEL AND FORMULATION</a:t>
            </a:r>
          </a:p>
        </p:txBody>
      </p:sp>
      <p:sp>
        <p:nvSpPr>
          <p:cNvPr id="9" name="Text Placeholder 8"/>
          <p:cNvSpPr>
            <a:spLocks noGrp="1"/>
          </p:cNvSpPr>
          <p:nvPr>
            <p:ph type="body" sz="quarter" idx="27"/>
          </p:nvPr>
        </p:nvSpPr>
        <p:spPr>
          <a:xfrm>
            <a:off x="16530320" y="36432389"/>
            <a:ext cx="15267305" cy="936625"/>
          </a:xfrm>
        </p:spPr>
        <p:style>
          <a:lnRef idx="1">
            <a:schemeClr val="accent1"/>
          </a:lnRef>
          <a:fillRef idx="2">
            <a:schemeClr val="accent1"/>
          </a:fillRef>
          <a:effectRef idx="1">
            <a:schemeClr val="accent1"/>
          </a:effectRef>
          <a:fontRef idx="minor">
            <a:schemeClr val="dk1"/>
          </a:fontRef>
        </p:style>
        <p:txBody>
          <a:bodyPr wrap="square"/>
          <a:lstStyle/>
          <a:p>
            <a:r>
              <a:rPr lang="en-US" dirty="0"/>
              <a:t>CONCLUSION</a:t>
            </a:r>
          </a:p>
        </p:txBody>
      </p:sp>
      <p:sp>
        <p:nvSpPr>
          <p:cNvPr id="10" name="Text Placeholder 9"/>
          <p:cNvSpPr>
            <a:spLocks noGrp="1"/>
          </p:cNvSpPr>
          <p:nvPr>
            <p:ph type="body" sz="quarter" idx="28"/>
          </p:nvPr>
        </p:nvSpPr>
        <p:spPr>
          <a:xfrm>
            <a:off x="16402050" y="37143005"/>
            <a:ext cx="15549880" cy="5061526"/>
          </a:xfrm>
        </p:spPr>
        <p:txBody>
          <a:bodyPr wrap="square"/>
          <a:lstStyle/>
          <a:p>
            <a:pPr marL="342900" indent="-342900" algn="just">
              <a:lnSpc>
                <a:spcPct val="150000"/>
              </a:lnSpc>
              <a:buFont typeface="Wingdings" panose="05000000000000000000" pitchFamily="2" charset="2"/>
              <a:buChar char="Ø"/>
            </a:pPr>
            <a:r>
              <a:rPr lang="en-US" altLang="zh-CN" sz="4000" dirty="0"/>
              <a:t>We apply kernel functions with sparse representation for indoor localization. The kernel transformation improves the differentiability of the data.</a:t>
            </a:r>
          </a:p>
          <a:p>
            <a:pPr marL="342900" indent="-342900" algn="just">
              <a:lnSpc>
                <a:spcPct val="150000"/>
              </a:lnSpc>
              <a:buFont typeface="Wingdings" panose="05000000000000000000" pitchFamily="2" charset="2"/>
              <a:buChar char="Ø"/>
            </a:pPr>
            <a:r>
              <a:rPr lang="en-US" altLang="zh-CN" sz="4000" dirty="0"/>
              <a:t>We propose a kernel orthogonal matching pursuit (KOMP) algorithm with better noise resistance. </a:t>
            </a:r>
            <a:endParaRPr lang="zh-CN" altLang="en-US" sz="4000" dirty="0"/>
          </a:p>
        </p:txBody>
      </p:sp>
      <p:sp>
        <p:nvSpPr>
          <p:cNvPr id="51" name="Text Placeholder 50"/>
          <p:cNvSpPr>
            <a:spLocks noGrp="1"/>
          </p:cNvSpPr>
          <p:nvPr>
            <p:ph type="body" sz="quarter" idx="150"/>
          </p:nvPr>
        </p:nvSpPr>
        <p:spPr>
          <a:xfrm>
            <a:off x="7999602" y="3198659"/>
            <a:ext cx="17088414" cy="835531"/>
          </a:xfrm>
        </p:spPr>
        <p:txBody>
          <a:bodyPr>
            <a:noAutofit/>
          </a:bodyPr>
          <a:lstStyle/>
          <a:p>
            <a:r>
              <a:rPr lang="en-US" sz="3200" baseline="30000" dirty="0"/>
              <a:t>1</a:t>
            </a:r>
            <a:r>
              <a:rPr lang="en-US" sz="3200" dirty="0"/>
              <a:t>School of Artificial Intelligence, Guilin University of Electronic Technology, Guilin, China 541000</a:t>
            </a:r>
          </a:p>
          <a:p>
            <a:r>
              <a:rPr lang="en-US" sz="3200" dirty="0">
                <a:solidFill>
                  <a:schemeClr val="accent5">
                    <a:lumMod val="50000"/>
                  </a:schemeClr>
                </a:solidFill>
              </a:rPr>
              <a:t>*Email: sding@guet.edu.cn</a:t>
            </a:r>
          </a:p>
        </p:txBody>
      </p:sp>
      <p:sp>
        <p:nvSpPr>
          <p:cNvPr id="52" name="Text Placeholder 51"/>
          <p:cNvSpPr>
            <a:spLocks noGrp="1"/>
          </p:cNvSpPr>
          <p:nvPr>
            <p:ph type="body" sz="quarter" idx="151"/>
          </p:nvPr>
        </p:nvSpPr>
        <p:spPr>
          <a:xfrm>
            <a:off x="6542087" y="2342948"/>
            <a:ext cx="19788505" cy="998855"/>
          </a:xfrm>
        </p:spPr>
        <p:txBody>
          <a:bodyPr/>
          <a:lstStyle/>
          <a:p>
            <a:r>
              <a:rPr lang="en-US" sz="4800" dirty="0" err="1"/>
              <a:t>Yuqi</a:t>
            </a:r>
            <a:r>
              <a:rPr lang="en-US" sz="4800" dirty="0"/>
              <a:t> Jiang</a:t>
            </a:r>
            <a:r>
              <a:rPr lang="en-US" sz="4800" baseline="30000" dirty="0"/>
              <a:t>1</a:t>
            </a:r>
            <a:r>
              <a:rPr lang="en-US" sz="4800" dirty="0"/>
              <a:t>, </a:t>
            </a:r>
            <a:r>
              <a:rPr lang="en-US" sz="4800" dirty="0" err="1"/>
              <a:t>Benying</a:t>
            </a:r>
            <a:r>
              <a:rPr lang="en-US" sz="4800" dirty="0"/>
              <a:t> Tan</a:t>
            </a:r>
            <a:r>
              <a:rPr lang="en-US" altLang="zh-CN" sz="4800" baseline="30000" dirty="0"/>
              <a:t>1</a:t>
            </a:r>
            <a:r>
              <a:rPr lang="en-US" sz="4800" dirty="0"/>
              <a:t>, </a:t>
            </a:r>
            <a:r>
              <a:rPr lang="en-US" sz="4800" dirty="0" err="1"/>
              <a:t>Shuxue</a:t>
            </a:r>
            <a:r>
              <a:rPr lang="en-US" sz="4800" dirty="0"/>
              <a:t> Ding</a:t>
            </a:r>
            <a:r>
              <a:rPr lang="en-US" sz="4800" baseline="30000" dirty="0"/>
              <a:t>1</a:t>
            </a:r>
            <a:r>
              <a:rPr lang="en-US" altLang="zh-CN" sz="4800" baseline="30000" dirty="0"/>
              <a:t> ,*</a:t>
            </a:r>
            <a:r>
              <a:rPr lang="en-US" sz="4800" dirty="0"/>
              <a:t>, </a:t>
            </a:r>
            <a:r>
              <a:rPr lang="en-US" sz="4800" dirty="0" err="1"/>
              <a:t>Yujie</a:t>
            </a:r>
            <a:r>
              <a:rPr lang="en-US" sz="4800" dirty="0"/>
              <a:t> Li</a:t>
            </a:r>
            <a:r>
              <a:rPr lang="en-US" altLang="zh-CN" sz="4800" baseline="30000" dirty="0"/>
              <a:t>1</a:t>
            </a:r>
            <a:r>
              <a:rPr lang="en-US" sz="4800" dirty="0"/>
              <a:t>, </a:t>
            </a:r>
            <a:r>
              <a:rPr lang="en-US" sz="4800" dirty="0" err="1"/>
              <a:t>Xiaoju</a:t>
            </a:r>
            <a:r>
              <a:rPr lang="en-US" sz="4800" dirty="0"/>
              <a:t> Chen</a:t>
            </a:r>
            <a:r>
              <a:rPr lang="en-US" altLang="zh-CN" sz="4800" baseline="30000" dirty="0"/>
              <a:t>1</a:t>
            </a:r>
            <a:endParaRPr lang="en-US" sz="4800" baseline="30000" dirty="0">
              <a:solidFill>
                <a:schemeClr val="accent5">
                  <a:lumMod val="50000"/>
                </a:schemeClr>
              </a:solidFill>
            </a:endParaRPr>
          </a:p>
        </p:txBody>
      </p:sp>
      <p:sp>
        <p:nvSpPr>
          <p:cNvPr id="53" name="Text Placeholder 52"/>
          <p:cNvSpPr>
            <a:spLocks noGrp="1"/>
          </p:cNvSpPr>
          <p:nvPr>
            <p:ph type="body" sz="quarter" idx="153"/>
          </p:nvPr>
        </p:nvSpPr>
        <p:spPr>
          <a:xfrm>
            <a:off x="8235184" y="1312363"/>
            <a:ext cx="15574142" cy="1304565"/>
          </a:xfrm>
        </p:spPr>
        <p:txBody>
          <a:bodyPr>
            <a:normAutofit fontScale="92500" lnSpcReduction="10000"/>
          </a:bodyPr>
          <a:lstStyle/>
          <a:p>
            <a:pPr algn="ctr">
              <a:lnSpc>
                <a:spcPct val="80000"/>
              </a:lnSpc>
            </a:pPr>
            <a:r>
              <a:rPr lang="en-US" altLang="zh-CN" sz="5760" dirty="0"/>
              <a:t>Device-Free Indoor Localization Based on Kernel Sparse Representation</a:t>
            </a:r>
            <a:endParaRPr lang="zh-CN" altLang="en-US" sz="5760" dirty="0"/>
          </a:p>
        </p:txBody>
      </p:sp>
      <p:sp>
        <p:nvSpPr>
          <p:cNvPr id="4" name="四角形: 角を丸くする 3"/>
          <p:cNvSpPr/>
          <p:nvPr/>
        </p:nvSpPr>
        <p:spPr>
          <a:xfrm>
            <a:off x="6859636" y="42440269"/>
            <a:ext cx="2023142" cy="160025"/>
          </a:xfrm>
          <a:prstGeom prst="roundRect">
            <a:avLst/>
          </a:prstGeom>
          <a:solidFill>
            <a:srgbClr val="E8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5" name="正方形/長方形 4"/>
          <p:cNvSpPr/>
          <p:nvPr/>
        </p:nvSpPr>
        <p:spPr>
          <a:xfrm>
            <a:off x="6859636" y="42337400"/>
            <a:ext cx="1657377" cy="54864"/>
          </a:xfrm>
          <a:prstGeom prst="rect">
            <a:avLst/>
          </a:prstGeom>
          <a:solidFill>
            <a:srgbClr val="F4F9FE"/>
          </a:solidFill>
          <a:ln>
            <a:solidFill>
              <a:srgbClr val="F6F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8" name="Text Placeholder 5"/>
          <p:cNvSpPr>
            <a:spLocks noGrp="1"/>
          </p:cNvSpPr>
          <p:nvPr>
            <p:ph type="body" sz="quarter" idx="25"/>
          </p:nvPr>
        </p:nvSpPr>
        <p:spPr>
          <a:xfrm>
            <a:off x="16530320" y="16264241"/>
            <a:ext cx="15240635" cy="936625"/>
          </a:xfrm>
        </p:spPr>
        <p:style>
          <a:lnRef idx="1">
            <a:schemeClr val="accent1"/>
          </a:lnRef>
          <a:fillRef idx="2">
            <a:schemeClr val="accent1"/>
          </a:fillRef>
          <a:effectRef idx="1">
            <a:schemeClr val="accent1"/>
          </a:effectRef>
          <a:fontRef idx="minor">
            <a:schemeClr val="dk1"/>
          </a:fontRef>
        </p:style>
        <p:txBody>
          <a:bodyPr wrap="square"/>
          <a:lstStyle/>
          <a:p>
            <a:r>
              <a:rPr lang="en-US" dirty="0"/>
              <a:t>EXPERIMENTAL RESULTS</a:t>
            </a:r>
          </a:p>
        </p:txBody>
      </p:sp>
      <p:pic>
        <p:nvPicPr>
          <p:cNvPr id="22" name="図 21" descr="C:\Users\16090\Desktop\图片1.png图片1"/>
          <p:cNvPicPr>
            <a:picLocks noChangeAspect="1"/>
          </p:cNvPicPr>
          <p:nvPr/>
        </p:nvPicPr>
        <p:blipFill rotWithShape="1">
          <a:blip r:embed="rId3"/>
          <a:srcRect/>
          <a:stretch>
            <a:fillRect/>
          </a:stretch>
        </p:blipFill>
        <p:spPr>
          <a:xfrm>
            <a:off x="246885" y="1115695"/>
            <a:ext cx="8137525" cy="1618615"/>
          </a:xfrm>
          <a:prstGeom prst="rect">
            <a:avLst/>
          </a:prstGeom>
        </p:spPr>
      </p:pic>
      <p:sp>
        <p:nvSpPr>
          <p:cNvPr id="61" name="テキスト ボックス 60"/>
          <p:cNvSpPr txBox="1"/>
          <p:nvPr/>
        </p:nvSpPr>
        <p:spPr>
          <a:xfrm>
            <a:off x="697099" y="36496674"/>
            <a:ext cx="10171463" cy="646331"/>
          </a:xfrm>
          <a:prstGeom prst="rect">
            <a:avLst/>
          </a:prstGeom>
          <a:noFill/>
        </p:spPr>
        <p:txBody>
          <a:bodyPr wrap="square" rtlCol="0">
            <a:spAutoFit/>
          </a:bodyPr>
          <a:lstStyle/>
          <a:p>
            <a:pPr marL="342900" indent="-342900">
              <a:buFont typeface="Wingdings" panose="05000000000000000000" pitchFamily="2" charset="2"/>
              <a:buChar char="Ø"/>
            </a:pPr>
            <a:r>
              <a:rPr kumimoji="0" lang="en-US" altLang="zh-CN" sz="36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Kernel Function:</a:t>
            </a:r>
            <a:endParaRPr lang="zh-CN" altLang="en-US" sz="336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1" name="テキスト ボックス 60"/>
          <p:cNvSpPr txBox="1"/>
          <p:nvPr/>
        </p:nvSpPr>
        <p:spPr>
          <a:xfrm>
            <a:off x="691515" y="25878790"/>
            <a:ext cx="10171463"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rPr>
              <a:t>Sparse Representation Model</a:t>
            </a:r>
            <a:r>
              <a:rPr lang="zh-CN" altLang="en-US" sz="3600" b="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34" name="图片 33" descr="微信图片_20201125165718"/>
          <p:cNvPicPr>
            <a:picLocks noChangeAspect="1"/>
          </p:cNvPicPr>
          <p:nvPr/>
        </p:nvPicPr>
        <p:blipFill>
          <a:blip r:embed="rId4"/>
          <a:stretch>
            <a:fillRect/>
          </a:stretch>
        </p:blipFill>
        <p:spPr>
          <a:xfrm>
            <a:off x="24110950" y="1109307"/>
            <a:ext cx="7988300" cy="1903730"/>
          </a:xfrm>
          <a:prstGeom prst="rect">
            <a:avLst/>
          </a:prstGeom>
        </p:spPr>
      </p:pic>
      <p:pic>
        <p:nvPicPr>
          <p:cNvPr id="33" name="图片 32">
            <a:extLst>
              <a:ext uri="{FF2B5EF4-FFF2-40B4-BE49-F238E27FC236}">
                <a16:creationId xmlns:a16="http://schemas.microsoft.com/office/drawing/2014/main" id="{3AD7CE41-0B4A-8745-97B6-63AD6259269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804" y="12469160"/>
            <a:ext cx="14761212" cy="10011953"/>
          </a:xfrm>
          <a:prstGeom prst="rect">
            <a:avLst/>
          </a:prstGeom>
          <a:noFill/>
          <a:ln>
            <a:noFill/>
          </a:ln>
        </p:spPr>
      </p:pic>
      <p:sp>
        <p:nvSpPr>
          <p:cNvPr id="36" name="Text Placeholder 1">
            <a:extLst>
              <a:ext uri="{FF2B5EF4-FFF2-40B4-BE49-F238E27FC236}">
                <a16:creationId xmlns:a16="http://schemas.microsoft.com/office/drawing/2014/main" id="{11830537-857C-6CA1-58C4-63C74D820F7A}"/>
              </a:ext>
            </a:extLst>
          </p:cNvPr>
          <p:cNvSpPr txBox="1">
            <a:spLocks/>
          </p:cNvSpPr>
          <p:nvPr/>
        </p:nvSpPr>
        <p:spPr>
          <a:xfrm>
            <a:off x="643890" y="22410197"/>
            <a:ext cx="15368905" cy="2485436"/>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In this paper, we propose a new algorithm based on the kernel sparse representation (KSR) framework for DFL. The objective is to achieve higher accuracy and lower average localization error.</a:t>
            </a:r>
            <a:endParaRPr lang="zh-CN" altLang="en-US" sz="4000" dirty="0"/>
          </a:p>
        </p:txBody>
      </p:sp>
      <p:pic>
        <p:nvPicPr>
          <p:cNvPr id="37" name="Picture 2">
            <a:extLst>
              <a:ext uri="{FF2B5EF4-FFF2-40B4-BE49-F238E27FC236}">
                <a16:creationId xmlns:a16="http://schemas.microsoft.com/office/drawing/2014/main" id="{090F5E22-40A7-E9D9-A197-22CF4A8056AA}"/>
              </a:ext>
            </a:extLst>
          </p:cNvPr>
          <p:cNvPicPr>
            <a:picLocks noChangeAspect="1" noChangeArrowheads="1"/>
          </p:cNvPicPr>
          <p:nvPr/>
        </p:nvPicPr>
        <p:blipFill>
          <a:blip r:embed="rId6" cstate="print"/>
          <a:srcRect/>
          <a:stretch>
            <a:fillRect/>
          </a:stretch>
        </p:blipFill>
        <p:spPr bwMode="auto">
          <a:xfrm>
            <a:off x="1723718" y="26754090"/>
            <a:ext cx="12551768" cy="8592391"/>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43EED290-B621-AD49-43C6-89F3FDC2A31E}"/>
                  </a:ext>
                </a:extLst>
              </p:cNvPr>
              <p:cNvSpPr txBox="1"/>
              <p:nvPr/>
            </p:nvSpPr>
            <p:spPr>
              <a:xfrm>
                <a:off x="5603631" y="35005108"/>
                <a:ext cx="5462954" cy="92333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zh-CN" altLang="en-US" sz="5400" i="0" smtClean="0">
                          <a:latin typeface="Cambria Math" panose="02040503050406030204" pitchFamily="18" charset="0"/>
                        </a:rPr>
                        <m:t>Y</m:t>
                      </m:r>
                      <m:r>
                        <a:rPr lang="zh-CN" altLang="en-US" sz="5400" i="0" smtClean="0">
                          <a:latin typeface="Cambria Math" panose="02040503050406030204" pitchFamily="18" charset="0"/>
                        </a:rPr>
                        <m:t>=</m:t>
                      </m:r>
                      <m:r>
                        <m:rPr>
                          <m:sty m:val="p"/>
                        </m:rPr>
                        <a:rPr lang="zh-CN" altLang="en-US" sz="5400" i="0" smtClean="0">
                          <a:latin typeface="Cambria Math" panose="02040503050406030204" pitchFamily="18" charset="0"/>
                        </a:rPr>
                        <m:t>AX</m:t>
                      </m:r>
                    </m:oMath>
                  </m:oMathPara>
                </a14:m>
                <a:endParaRPr lang="zh-CN" altLang="en-US" sz="5400" dirty="0">
                  <a:latin typeface="Times New Roman" panose="02020603050405020304" pitchFamily="18" charset="0"/>
                  <a:cs typeface="Times New Roman" panose="02020603050405020304" pitchFamily="18" charset="0"/>
                </a:endParaRPr>
              </a:p>
            </p:txBody>
          </p:sp>
        </mc:Choice>
        <mc:Fallback>
          <p:sp>
            <p:nvSpPr>
              <p:cNvPr id="20" name="文本框 19">
                <a:extLst>
                  <a:ext uri="{FF2B5EF4-FFF2-40B4-BE49-F238E27FC236}">
                    <a16:creationId xmlns:a16="http://schemas.microsoft.com/office/drawing/2014/main" id="{43EED290-B621-AD49-43C6-89F3FDC2A31E}"/>
                  </a:ext>
                </a:extLst>
              </p:cNvPr>
              <p:cNvSpPr txBox="1">
                <a:spLocks noRot="1" noChangeAspect="1" noMove="1" noResize="1" noEditPoints="1" noAdjustHandles="1" noChangeArrowheads="1" noChangeShapeType="1" noTextEdit="1"/>
              </p:cNvSpPr>
              <p:nvPr/>
            </p:nvSpPr>
            <p:spPr>
              <a:xfrm>
                <a:off x="5603631" y="35005108"/>
                <a:ext cx="5462954" cy="923330"/>
              </a:xfrm>
              <a:prstGeom prst="rect">
                <a:avLst/>
              </a:prstGeom>
              <a:blipFill>
                <a:blip r:embed="rId7"/>
                <a:stretch>
                  <a:fillRect/>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6E2B3D28-B19A-2BAD-8644-68710A2AB511}"/>
              </a:ext>
            </a:extLst>
          </p:cNvPr>
          <p:cNvPicPr>
            <a:picLocks noChangeAspect="1"/>
          </p:cNvPicPr>
          <p:nvPr/>
        </p:nvPicPr>
        <p:blipFill>
          <a:blip r:embed="rId8"/>
          <a:stretch>
            <a:fillRect/>
          </a:stretch>
        </p:blipFill>
        <p:spPr>
          <a:xfrm>
            <a:off x="21152262" y="6416955"/>
            <a:ext cx="5917375" cy="1050270"/>
          </a:xfrm>
          <a:prstGeom prst="rect">
            <a:avLst/>
          </a:prstGeom>
        </p:spPr>
      </p:pic>
      <p:pic>
        <p:nvPicPr>
          <p:cNvPr id="38" name="图片 37">
            <a:extLst>
              <a:ext uri="{FF2B5EF4-FFF2-40B4-BE49-F238E27FC236}">
                <a16:creationId xmlns:a16="http://schemas.microsoft.com/office/drawing/2014/main" id="{8C063A43-E034-9A00-2809-624D26A7DA5C}"/>
              </a:ext>
            </a:extLst>
          </p:cNvPr>
          <p:cNvPicPr>
            <a:picLocks noChangeAspect="1"/>
          </p:cNvPicPr>
          <p:nvPr/>
        </p:nvPicPr>
        <p:blipFill>
          <a:blip r:embed="rId9"/>
          <a:stretch>
            <a:fillRect/>
          </a:stretch>
        </p:blipFill>
        <p:spPr>
          <a:xfrm>
            <a:off x="20056921" y="7494597"/>
            <a:ext cx="8770903" cy="989401"/>
          </a:xfrm>
          <a:prstGeom prst="rect">
            <a:avLst/>
          </a:prstGeom>
        </p:spPr>
      </p:pic>
      <p:sp>
        <p:nvSpPr>
          <p:cNvPr id="44" name="Text Placeholder 1">
            <a:extLst>
              <a:ext uri="{FF2B5EF4-FFF2-40B4-BE49-F238E27FC236}">
                <a16:creationId xmlns:a16="http://schemas.microsoft.com/office/drawing/2014/main" id="{BE44B1CF-8902-01B6-1AE4-4533177F340E}"/>
              </a:ext>
            </a:extLst>
          </p:cNvPr>
          <p:cNvSpPr txBox="1">
            <a:spLocks/>
          </p:cNvSpPr>
          <p:nvPr/>
        </p:nvSpPr>
        <p:spPr>
          <a:xfrm>
            <a:off x="601663" y="37050480"/>
            <a:ext cx="15368905" cy="4701427"/>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The localization data has linearly indistinguishable data, so a nonlinear model is used to classify the test samples better. However, most of the nonlinear models increase the difficulty of solving the problem. We consider using the kernel function to convert the nonlinear problem into a linear one. </a:t>
            </a:r>
          </a:p>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Since the number of localization data is larger than that of sample</a:t>
            </a:r>
            <a:endParaRPr lang="zh-CN" altLang="en-US" sz="4000" dirty="0"/>
          </a:p>
        </p:txBody>
      </p:sp>
      <p:sp>
        <p:nvSpPr>
          <p:cNvPr id="45" name="Text Placeholder 1">
            <a:extLst>
              <a:ext uri="{FF2B5EF4-FFF2-40B4-BE49-F238E27FC236}">
                <a16:creationId xmlns:a16="http://schemas.microsoft.com/office/drawing/2014/main" id="{99DCD5FE-4A55-0924-1801-4C163899702C}"/>
              </a:ext>
            </a:extLst>
          </p:cNvPr>
          <p:cNvSpPr txBox="1">
            <a:spLocks/>
          </p:cNvSpPr>
          <p:nvPr/>
        </p:nvSpPr>
        <p:spPr>
          <a:xfrm>
            <a:off x="15694009" y="5408846"/>
            <a:ext cx="15368905" cy="1008109"/>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features, we chose the RBF kernel in this work.</a:t>
            </a:r>
            <a:endParaRPr lang="zh-CN" altLang="en-US" sz="4000" dirty="0"/>
          </a:p>
        </p:txBody>
      </p:sp>
      <p:sp>
        <p:nvSpPr>
          <p:cNvPr id="46" name="Text Placeholder 1">
            <a:extLst>
              <a:ext uri="{FF2B5EF4-FFF2-40B4-BE49-F238E27FC236}">
                <a16:creationId xmlns:a16="http://schemas.microsoft.com/office/drawing/2014/main" id="{8915DDFE-5107-B5D5-B0A1-1B30FC5B35FF}"/>
              </a:ext>
            </a:extLst>
          </p:cNvPr>
          <p:cNvSpPr txBox="1">
            <a:spLocks/>
          </p:cNvSpPr>
          <p:nvPr/>
        </p:nvSpPr>
        <p:spPr>
          <a:xfrm>
            <a:off x="16526827" y="8538834"/>
            <a:ext cx="15368905" cy="4701427"/>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We regard DFL as a classification problem. Our proposed model is based on kernel sparse representation, which combines kernel function with sparse representation. The kernel sparse representation can be obtained by generalizing the sparse representation. </a:t>
            </a:r>
          </a:p>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And we can obtain a new objective function after the kernel transformation.</a:t>
            </a:r>
            <a:endParaRPr lang="zh-CN" altLang="en-US" sz="4000" dirty="0"/>
          </a:p>
        </p:txBody>
      </p:sp>
      <p:pic>
        <p:nvPicPr>
          <p:cNvPr id="39" name="图片 38">
            <a:extLst>
              <a:ext uri="{FF2B5EF4-FFF2-40B4-BE49-F238E27FC236}">
                <a16:creationId xmlns:a16="http://schemas.microsoft.com/office/drawing/2014/main" id="{24C6F2D6-C892-F5A0-78EF-910414811CC3}"/>
              </a:ext>
            </a:extLst>
          </p:cNvPr>
          <p:cNvPicPr>
            <a:picLocks noChangeAspect="1"/>
          </p:cNvPicPr>
          <p:nvPr/>
        </p:nvPicPr>
        <p:blipFill>
          <a:blip r:embed="rId10"/>
          <a:stretch>
            <a:fillRect/>
          </a:stretch>
        </p:blipFill>
        <p:spPr>
          <a:xfrm>
            <a:off x="16928178" y="13921616"/>
            <a:ext cx="6257486" cy="2253755"/>
          </a:xfrm>
          <a:prstGeom prst="rect">
            <a:avLst/>
          </a:prstGeom>
        </p:spPr>
      </p:pic>
      <p:pic>
        <p:nvPicPr>
          <p:cNvPr id="41" name="图片 40">
            <a:extLst>
              <a:ext uri="{FF2B5EF4-FFF2-40B4-BE49-F238E27FC236}">
                <a16:creationId xmlns:a16="http://schemas.microsoft.com/office/drawing/2014/main" id="{8AF67355-7EDB-3931-C988-78C163AEC704}"/>
              </a:ext>
            </a:extLst>
          </p:cNvPr>
          <p:cNvPicPr>
            <a:picLocks noChangeAspect="1"/>
          </p:cNvPicPr>
          <p:nvPr/>
        </p:nvPicPr>
        <p:blipFill>
          <a:blip r:embed="rId11"/>
          <a:stretch>
            <a:fillRect/>
          </a:stretch>
        </p:blipFill>
        <p:spPr>
          <a:xfrm>
            <a:off x="24681847" y="14052217"/>
            <a:ext cx="6018120" cy="1911334"/>
          </a:xfrm>
          <a:prstGeom prst="rect">
            <a:avLst/>
          </a:prstGeom>
        </p:spPr>
      </p:pic>
      <p:sp>
        <p:nvSpPr>
          <p:cNvPr id="49" name="箭头: 下 48">
            <a:extLst>
              <a:ext uri="{FF2B5EF4-FFF2-40B4-BE49-F238E27FC236}">
                <a16:creationId xmlns:a16="http://schemas.microsoft.com/office/drawing/2014/main" id="{115BCCA4-F172-02BA-CBD5-2113B1A97BC4}"/>
              </a:ext>
            </a:extLst>
          </p:cNvPr>
          <p:cNvSpPr/>
          <p:nvPr/>
        </p:nvSpPr>
        <p:spPr>
          <a:xfrm rot="16200000">
            <a:off x="23671866" y="13601150"/>
            <a:ext cx="479356" cy="16591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a:extLst>
              <a:ext uri="{FF2B5EF4-FFF2-40B4-BE49-F238E27FC236}">
                <a16:creationId xmlns:a16="http://schemas.microsoft.com/office/drawing/2014/main" id="{C97A14CC-FC98-E6C4-75C9-D99E720753E4}"/>
              </a:ext>
            </a:extLst>
          </p:cNvPr>
          <p:cNvSpPr txBox="1"/>
          <p:nvPr/>
        </p:nvSpPr>
        <p:spPr>
          <a:xfrm>
            <a:off x="22801351" y="12920687"/>
            <a:ext cx="3470031" cy="1323439"/>
          </a:xfrm>
          <a:prstGeom prst="rect">
            <a:avLst/>
          </a:prstGeom>
          <a:noFill/>
        </p:spPr>
        <p:txBody>
          <a:bodyPr wrap="square" rtlCol="0">
            <a:spAutoFit/>
          </a:bodyPr>
          <a:lstStyle/>
          <a:p>
            <a:r>
              <a:rPr kumimoji="0" lang="en-US" altLang="zh-CN"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kernel transformation</a:t>
            </a:r>
            <a:endParaRPr lang="zh-CN" altLang="en-US" sz="2000" dirty="0">
              <a:latin typeface="Times New Roman" panose="02020603050405020304" pitchFamily="18" charset="0"/>
              <a:cs typeface="Times New Roman" panose="02020603050405020304" pitchFamily="18" charset="0"/>
            </a:endParaRPr>
          </a:p>
        </p:txBody>
      </p:sp>
      <p:grpSp>
        <p:nvGrpSpPr>
          <p:cNvPr id="54" name="组合 53">
            <a:extLst>
              <a:ext uri="{FF2B5EF4-FFF2-40B4-BE49-F238E27FC236}">
                <a16:creationId xmlns:a16="http://schemas.microsoft.com/office/drawing/2014/main" id="{F3E41EF6-59FF-FD06-B407-39CA2BD8F321}"/>
              </a:ext>
            </a:extLst>
          </p:cNvPr>
          <p:cNvGrpSpPr/>
          <p:nvPr/>
        </p:nvGrpSpPr>
        <p:grpSpPr>
          <a:xfrm>
            <a:off x="16542625" y="17319751"/>
            <a:ext cx="14927646" cy="6507708"/>
            <a:chOff x="13306194" y="20440650"/>
            <a:chExt cx="5621523" cy="2317750"/>
          </a:xfrm>
        </p:grpSpPr>
        <p:pic>
          <p:nvPicPr>
            <p:cNvPr id="56" name="图片 55">
              <a:extLst>
                <a:ext uri="{FF2B5EF4-FFF2-40B4-BE49-F238E27FC236}">
                  <a16:creationId xmlns:a16="http://schemas.microsoft.com/office/drawing/2014/main" id="{E0EC264E-D83E-1E1E-E27E-27B0C01658B0}"/>
                </a:ext>
              </a:extLst>
            </p:cNvPr>
            <p:cNvPicPr>
              <a:picLocks noChangeAspect="1"/>
            </p:cNvPicPr>
            <p:nvPr/>
          </p:nvPicPr>
          <p:blipFill rotWithShape="1">
            <a:blip r:embed="rId12">
              <a:extLst>
                <a:ext uri="{28A0092B-C50C-407E-A947-70E740481C1C}">
                  <a14:useLocalDpi xmlns:a14="http://schemas.microsoft.com/office/drawing/2010/main" val="0"/>
                </a:ext>
              </a:extLst>
            </a:blip>
            <a:srcRect l="2556"/>
            <a:stretch/>
          </p:blipFill>
          <p:spPr>
            <a:xfrm>
              <a:off x="13306194" y="20448905"/>
              <a:ext cx="2974412" cy="2289175"/>
            </a:xfrm>
            <a:prstGeom prst="rect">
              <a:avLst/>
            </a:prstGeom>
          </p:spPr>
        </p:pic>
        <p:pic>
          <p:nvPicPr>
            <p:cNvPr id="57" name="图片 56">
              <a:extLst>
                <a:ext uri="{FF2B5EF4-FFF2-40B4-BE49-F238E27FC236}">
                  <a16:creationId xmlns:a16="http://schemas.microsoft.com/office/drawing/2014/main" id="{86657EAD-B526-FAB3-DDB2-C83F3F4F4BFD}"/>
                </a:ext>
              </a:extLst>
            </p:cNvPr>
            <p:cNvPicPr>
              <a:picLocks noChangeAspect="1"/>
            </p:cNvPicPr>
            <p:nvPr/>
          </p:nvPicPr>
          <p:blipFill rotWithShape="1">
            <a:blip r:embed="rId13">
              <a:extLst>
                <a:ext uri="{28A0092B-C50C-407E-A947-70E740481C1C}">
                  <a14:useLocalDpi xmlns:a14="http://schemas.microsoft.com/office/drawing/2010/main" val="0"/>
                </a:ext>
              </a:extLst>
            </a:blip>
            <a:srcRect r="7878"/>
            <a:stretch/>
          </p:blipFill>
          <p:spPr>
            <a:xfrm>
              <a:off x="16081216" y="20440650"/>
              <a:ext cx="2846501" cy="2317750"/>
            </a:xfrm>
            <a:prstGeom prst="rect">
              <a:avLst/>
            </a:prstGeom>
          </p:spPr>
        </p:pic>
      </p:grpSp>
      <p:sp>
        <p:nvSpPr>
          <p:cNvPr id="59" name="Text Placeholder 1">
            <a:extLst>
              <a:ext uri="{FF2B5EF4-FFF2-40B4-BE49-F238E27FC236}">
                <a16:creationId xmlns:a16="http://schemas.microsoft.com/office/drawing/2014/main" id="{E74A6120-75F6-33FF-4290-0F1C44E6B9F2}"/>
              </a:ext>
            </a:extLst>
          </p:cNvPr>
          <p:cNvSpPr txBox="1">
            <a:spLocks/>
          </p:cNvSpPr>
          <p:nvPr/>
        </p:nvSpPr>
        <p:spPr>
          <a:xfrm>
            <a:off x="16454780" y="23483420"/>
            <a:ext cx="15368905" cy="3962764"/>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Localization performance of our proposed KOMP based on the RBF kernel and the linear kernel respectively in different noise environments. On the left: The proposed KOMP localization accuracy based on the RBF kernel and the linear kernel. On the right: Average error (AE) of localization for different kernel functions</a:t>
            </a:r>
            <a:endParaRPr lang="zh-CN" altLang="en-US" sz="4000" dirty="0"/>
          </a:p>
        </p:txBody>
      </p:sp>
      <p:grpSp>
        <p:nvGrpSpPr>
          <p:cNvPr id="55" name="组合 54">
            <a:extLst>
              <a:ext uri="{FF2B5EF4-FFF2-40B4-BE49-F238E27FC236}">
                <a16:creationId xmlns:a16="http://schemas.microsoft.com/office/drawing/2014/main" id="{C6954B55-7628-DE54-A916-4E484BA87274}"/>
              </a:ext>
            </a:extLst>
          </p:cNvPr>
          <p:cNvGrpSpPr/>
          <p:nvPr/>
        </p:nvGrpSpPr>
        <p:grpSpPr>
          <a:xfrm>
            <a:off x="16692141" y="27192510"/>
            <a:ext cx="15105484" cy="6394165"/>
            <a:chOff x="14403118" y="24398081"/>
            <a:chExt cx="5752187" cy="2344419"/>
          </a:xfrm>
        </p:grpSpPr>
        <p:pic>
          <p:nvPicPr>
            <p:cNvPr id="60" name="图片 59">
              <a:extLst>
                <a:ext uri="{FF2B5EF4-FFF2-40B4-BE49-F238E27FC236}">
                  <a16:creationId xmlns:a16="http://schemas.microsoft.com/office/drawing/2014/main" id="{C9DD031C-AED0-9EFD-E765-CB504499C48E}"/>
                </a:ext>
              </a:extLst>
            </p:cNvPr>
            <p:cNvPicPr>
              <a:picLocks noChangeAspect="1"/>
            </p:cNvPicPr>
            <p:nvPr/>
          </p:nvPicPr>
          <p:blipFill rotWithShape="1">
            <a:blip r:embed="rId14">
              <a:extLst>
                <a:ext uri="{28A0092B-C50C-407E-A947-70E740481C1C}">
                  <a14:useLocalDpi xmlns:a14="http://schemas.microsoft.com/office/drawing/2010/main" val="0"/>
                </a:ext>
              </a:extLst>
            </a:blip>
            <a:srcRect l="4567" t="2034"/>
            <a:stretch/>
          </p:blipFill>
          <p:spPr>
            <a:xfrm>
              <a:off x="14403118" y="24398081"/>
              <a:ext cx="3017902" cy="2324099"/>
            </a:xfrm>
            <a:prstGeom prst="rect">
              <a:avLst/>
            </a:prstGeom>
          </p:spPr>
        </p:pic>
        <p:pic>
          <p:nvPicPr>
            <p:cNvPr id="62" name="图片 61">
              <a:extLst>
                <a:ext uri="{FF2B5EF4-FFF2-40B4-BE49-F238E27FC236}">
                  <a16:creationId xmlns:a16="http://schemas.microsoft.com/office/drawing/2014/main" id="{A5FF1FB4-749C-D46B-BC34-0A94CD78DC07}"/>
                </a:ext>
              </a:extLst>
            </p:cNvPr>
            <p:cNvPicPr>
              <a:picLocks noChangeAspect="1"/>
            </p:cNvPicPr>
            <p:nvPr/>
          </p:nvPicPr>
          <p:blipFill rotWithShape="1">
            <a:blip r:embed="rId15">
              <a:extLst>
                <a:ext uri="{28A0092B-C50C-407E-A947-70E740481C1C}">
                  <a14:useLocalDpi xmlns:a14="http://schemas.microsoft.com/office/drawing/2010/main" val="0"/>
                </a:ext>
              </a:extLst>
            </a:blip>
            <a:srcRect t="4747" r="7031"/>
            <a:stretch/>
          </p:blipFill>
          <p:spPr>
            <a:xfrm>
              <a:off x="17165750" y="24445258"/>
              <a:ext cx="2989555" cy="2297242"/>
            </a:xfrm>
            <a:prstGeom prst="rect">
              <a:avLst/>
            </a:prstGeom>
          </p:spPr>
        </p:pic>
      </p:grpSp>
      <p:sp>
        <p:nvSpPr>
          <p:cNvPr id="63" name="Text Placeholder 1">
            <a:extLst>
              <a:ext uri="{FF2B5EF4-FFF2-40B4-BE49-F238E27FC236}">
                <a16:creationId xmlns:a16="http://schemas.microsoft.com/office/drawing/2014/main" id="{D6254B55-FD9C-126D-1D05-B15A8BD164CC}"/>
              </a:ext>
            </a:extLst>
          </p:cNvPr>
          <p:cNvSpPr txBox="1">
            <a:spLocks/>
          </p:cNvSpPr>
          <p:nvPr/>
        </p:nvSpPr>
        <p:spPr>
          <a:xfrm>
            <a:off x="16402050" y="33340969"/>
            <a:ext cx="15368905" cy="3224100"/>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Localization performance of the proposed KOMP and the compared algorithms in different noise environments, i.e., different SNR. On the left: </a:t>
            </a:r>
            <a:r>
              <a:rPr lang="en-US" altLang="zh-CN" sz="4000" dirty="0" err="1"/>
              <a:t>Loclization</a:t>
            </a:r>
            <a:r>
              <a:rPr lang="en-US" altLang="zh-CN" sz="4000" dirty="0"/>
              <a:t> accuracy of KOMP and other compared algorithms. On the right: Average error (AE) of localization for different algorithms.</a:t>
            </a:r>
            <a:endParaRPr lang="zh-CN" altLang="en-US" sz="4000" dirty="0"/>
          </a:p>
        </p:txBody>
      </p:sp>
    </p:spTree>
  </p:cSld>
  <p:clrMapOvr>
    <a:masterClrMapping/>
  </p:clrMapOvr>
</p:sld>
</file>

<file path=ppt/theme/theme1.xml><?xml version="1.0" encoding="utf-8"?>
<a:theme xmlns:a="http://schemas.openxmlformats.org/drawingml/2006/main" name="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PosterPresentations.com-100CMx200CM</Template>
  <TotalTime>4253</TotalTime>
  <Words>467</Words>
  <Application>Microsoft Office PowerPoint</Application>
  <PresentationFormat>自定义</PresentationFormat>
  <Paragraphs>24</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Calibri</vt:lpstr>
      <vt:lpstr>Cambria Math</vt:lpstr>
      <vt:lpstr>Times New Roman</vt:lpstr>
      <vt:lpstr>Trebuchet MS</vt:lpstr>
      <vt:lpstr>Wingdings</vt:lpstr>
      <vt:lpstr>PosterPresentations.com-100CMx200CM</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template._x000d__x000d__x000d__x000d__x000d_
1-866-649-3004           _x000d__x000d__x000d__x000d__x000d_
 (c)PosterPresentations.com</dc:description>
  <cp:lastModifiedBy>j yq</cp:lastModifiedBy>
  <cp:revision>132</cp:revision>
  <dcterms:created xsi:type="dcterms:W3CDTF">2011-04-21T17:30:00Z</dcterms:created>
  <dcterms:modified xsi:type="dcterms:W3CDTF">2022-08-01T06:34:42Z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