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27102A9-8310-4765-A935-A1911B00CA55}" styleName="浅色样式 1 - 强调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浅色样式 1 - 强调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4" d="100"/>
          <a:sy n="14" d="100"/>
        </p:scale>
        <p:origin x="249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BF286-C6BC-4DED-86A9-1DCC1709BC5E}" type="datetimeFigureOut">
              <a:rPr lang="zh-CN" altLang="en-US" smtClean="0"/>
              <a:t>2022/8/5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31F9-4F63-4AB6-818C-C5080F201E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940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BF286-C6BC-4DED-86A9-1DCC1709BC5E}" type="datetimeFigureOut">
              <a:rPr lang="zh-CN" altLang="en-US" smtClean="0"/>
              <a:t>2022/8/5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31F9-4F63-4AB6-818C-C5080F201E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3403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BF286-C6BC-4DED-86A9-1DCC1709BC5E}" type="datetimeFigureOut">
              <a:rPr lang="zh-CN" altLang="en-US" smtClean="0"/>
              <a:t>2022/8/5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31F9-4F63-4AB6-818C-C5080F201E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302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BF286-C6BC-4DED-86A9-1DCC1709BC5E}" type="datetimeFigureOut">
              <a:rPr lang="zh-CN" altLang="en-US" smtClean="0"/>
              <a:t>2022/8/5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31F9-4F63-4AB6-818C-C5080F201E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134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BF286-C6BC-4DED-86A9-1DCC1709BC5E}" type="datetimeFigureOut">
              <a:rPr lang="zh-CN" altLang="en-US" smtClean="0"/>
              <a:t>2022/8/5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31F9-4F63-4AB6-818C-C5080F201E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420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BF286-C6BC-4DED-86A9-1DCC1709BC5E}" type="datetimeFigureOut">
              <a:rPr lang="zh-CN" altLang="en-US" smtClean="0"/>
              <a:t>2022/8/5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31F9-4F63-4AB6-818C-C5080F201E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743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BF286-C6BC-4DED-86A9-1DCC1709BC5E}" type="datetimeFigureOut">
              <a:rPr lang="zh-CN" altLang="en-US" smtClean="0"/>
              <a:t>2022/8/5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31F9-4F63-4AB6-818C-C5080F201E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239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BF286-C6BC-4DED-86A9-1DCC1709BC5E}" type="datetimeFigureOut">
              <a:rPr lang="zh-CN" altLang="en-US" smtClean="0"/>
              <a:t>2022/8/5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31F9-4F63-4AB6-818C-C5080F201E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1033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BF286-C6BC-4DED-86A9-1DCC1709BC5E}" type="datetimeFigureOut">
              <a:rPr lang="zh-CN" altLang="en-US" smtClean="0"/>
              <a:t>2022/8/5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31F9-4F63-4AB6-818C-C5080F201E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2396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BF286-C6BC-4DED-86A9-1DCC1709BC5E}" type="datetimeFigureOut">
              <a:rPr lang="zh-CN" altLang="en-US" smtClean="0"/>
              <a:t>2022/8/5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31F9-4F63-4AB6-818C-C5080F201E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6793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BF286-C6BC-4DED-86A9-1DCC1709BC5E}" type="datetimeFigureOut">
              <a:rPr lang="zh-CN" altLang="en-US" smtClean="0"/>
              <a:t>2022/8/5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31F9-4F63-4AB6-818C-C5080F201E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6503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BF286-C6BC-4DED-86A9-1DCC1709BC5E}" type="datetimeFigureOut">
              <a:rPr lang="zh-CN" altLang="en-US" smtClean="0"/>
              <a:t>2022/8/5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D31F9-4F63-4AB6-818C-C5080F201E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1949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2" Type="http://schemas.openxmlformats.org/officeDocument/2006/relationships/package" Target="../embeddings/Microsoft_Visio_Drawing.vsdx"/><Relationship Id="rId1" Type="http://schemas.openxmlformats.org/officeDocument/2006/relationships/slideLayout" Target="../slideLayouts/slideLayout1.xml"/><Relationship Id="rId6" Type="http://schemas.openxmlformats.org/officeDocument/2006/relationships/package" Target="../embeddings/Microsoft_Visio_Drawing2.vsdx"/><Relationship Id="rId5" Type="http://schemas.openxmlformats.org/officeDocument/2006/relationships/image" Target="../media/image2.emf"/><Relationship Id="rId4" Type="http://schemas.openxmlformats.org/officeDocument/2006/relationships/package" Target="../embeddings/Microsoft_Visio_Drawing1.vsd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38089A5D-CEEA-7F27-F81F-C64245695615}"/>
              </a:ext>
            </a:extLst>
          </p:cNvPr>
          <p:cNvSpPr txBox="1"/>
          <p:nvPr/>
        </p:nvSpPr>
        <p:spPr>
          <a:xfrm>
            <a:off x="0" y="932057"/>
            <a:ext cx="32399288" cy="7201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7200" dirty="0"/>
              <a:t>An Interaction Framework for Multi-domain  Unmanned Systems </a:t>
            </a:r>
          </a:p>
          <a:p>
            <a:pPr algn="ctr"/>
            <a:r>
              <a:rPr lang="en-US" altLang="zh-CN" sz="7200" dirty="0"/>
              <a:t>Collaboration Based on Interoperability Messages</a:t>
            </a:r>
          </a:p>
          <a:p>
            <a:pPr algn="ctr"/>
            <a:r>
              <a:rPr lang="en-US" altLang="zh-CN" sz="5400" dirty="0" err="1"/>
              <a:t>Zhigang</a:t>
            </a:r>
            <a:r>
              <a:rPr lang="en-US" altLang="zh-CN" sz="5400" dirty="0"/>
              <a:t> Wang*, Chilian Chen, Yongping Zhang, Kai Zhang, </a:t>
            </a:r>
            <a:r>
              <a:rPr lang="en-US" altLang="zh-CN" sz="5400" dirty="0" err="1"/>
              <a:t>Chubing</a:t>
            </a:r>
            <a:r>
              <a:rPr lang="en-US" altLang="zh-CN" sz="5400" dirty="0"/>
              <a:t> Guo, </a:t>
            </a:r>
            <a:r>
              <a:rPr lang="en-US" altLang="zh-CN" sz="5400" dirty="0" err="1"/>
              <a:t>Yongqiong</a:t>
            </a:r>
            <a:r>
              <a:rPr lang="en-US" altLang="zh-CN" sz="5400" dirty="0"/>
              <a:t> Yuan</a:t>
            </a:r>
          </a:p>
          <a:p>
            <a:pPr algn="ctr"/>
            <a:r>
              <a:rPr lang="en-US" altLang="zh-CN" sz="6000" dirty="0"/>
              <a:t>CETC Key Laboratory of Data Link Technology</a:t>
            </a:r>
          </a:p>
          <a:p>
            <a:pPr algn="ctr"/>
            <a:r>
              <a:rPr lang="en-US" altLang="zh-CN" sz="6000" dirty="0"/>
              <a:t>*E-mail:feitianwzg@163.com</a:t>
            </a:r>
          </a:p>
          <a:p>
            <a:pPr algn="ctr"/>
            <a:endParaRPr lang="en-US" altLang="zh-CN" sz="7200" dirty="0"/>
          </a:p>
          <a:p>
            <a:pPr algn="ctr"/>
            <a:endParaRPr lang="zh-CN" altLang="en-US" sz="7200" dirty="0"/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20A90BE5-8379-8002-2A80-43E1EDCF63EA}"/>
              </a:ext>
            </a:extLst>
          </p:cNvPr>
          <p:cNvSpPr/>
          <p:nvPr/>
        </p:nvSpPr>
        <p:spPr>
          <a:xfrm>
            <a:off x="975360" y="5943600"/>
            <a:ext cx="30388560" cy="567052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19897E9B-2050-692E-6B82-715F76CB52D8}"/>
              </a:ext>
            </a:extLst>
          </p:cNvPr>
          <p:cNvSpPr/>
          <p:nvPr/>
        </p:nvSpPr>
        <p:spPr>
          <a:xfrm>
            <a:off x="975360" y="12065294"/>
            <a:ext cx="9906000" cy="1853662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76E9A72C-61BD-CB48-BF00-8A65AB2BEFC4}"/>
              </a:ext>
            </a:extLst>
          </p:cNvPr>
          <p:cNvSpPr/>
          <p:nvPr/>
        </p:nvSpPr>
        <p:spPr>
          <a:xfrm>
            <a:off x="11216640" y="12065294"/>
            <a:ext cx="9906000" cy="1871950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DB86FF21-BDE1-E20D-C2D7-D35D56F9EDEE}"/>
              </a:ext>
            </a:extLst>
          </p:cNvPr>
          <p:cNvSpPr/>
          <p:nvPr/>
        </p:nvSpPr>
        <p:spPr>
          <a:xfrm>
            <a:off x="21457920" y="12065294"/>
            <a:ext cx="9906000" cy="1871950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4420E9DB-1058-93F4-1B2F-53CE668B3615}"/>
              </a:ext>
            </a:extLst>
          </p:cNvPr>
          <p:cNvSpPr/>
          <p:nvPr/>
        </p:nvSpPr>
        <p:spPr>
          <a:xfrm>
            <a:off x="975359" y="31257044"/>
            <a:ext cx="30386253" cy="799270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66854AF3-A071-4736-DF51-514FA314C865}"/>
              </a:ext>
            </a:extLst>
          </p:cNvPr>
          <p:cNvSpPr txBox="1"/>
          <p:nvPr/>
        </p:nvSpPr>
        <p:spPr>
          <a:xfrm>
            <a:off x="-365760" y="6022217"/>
            <a:ext cx="32339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i="1" dirty="0"/>
              <a:t>INTRODUCTION</a:t>
            </a:r>
            <a:endParaRPr lang="zh-CN" altLang="en-US" i="1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43BC819-8067-4330-884F-0B43511241AE}"/>
              </a:ext>
            </a:extLst>
          </p:cNvPr>
          <p:cNvSpPr txBox="1"/>
          <p:nvPr/>
        </p:nvSpPr>
        <p:spPr>
          <a:xfrm>
            <a:off x="975360" y="12871252"/>
            <a:ext cx="96621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4800" dirty="0"/>
              <a:t>Mission Planning Message</a:t>
            </a:r>
            <a:endParaRPr lang="zh-CN" altLang="en-US" sz="4800" dirty="0"/>
          </a:p>
        </p:txBody>
      </p:sp>
      <p:graphicFrame>
        <p:nvGraphicFramePr>
          <p:cNvPr id="13" name="对象 12">
            <a:extLst>
              <a:ext uri="{FF2B5EF4-FFF2-40B4-BE49-F238E27FC236}">
                <a16:creationId xmlns:a16="http://schemas.microsoft.com/office/drawing/2014/main" id="{5A391AE1-FF51-53D8-7001-3F50593E79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928918"/>
              </p:ext>
            </p:extLst>
          </p:nvPr>
        </p:nvGraphicFramePr>
        <p:xfrm>
          <a:off x="23065754" y="6102435"/>
          <a:ext cx="7396351" cy="5176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953057" imgH="4819740" progId="Visio.Drawing.15">
                  <p:embed/>
                </p:oleObj>
              </mc:Choice>
              <mc:Fallback>
                <p:oleObj name="Visio" r:id="rId2" imgW="5953057" imgH="4819740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5754" y="6102435"/>
                        <a:ext cx="7396351" cy="51764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文本框 15">
            <a:extLst>
              <a:ext uri="{FF2B5EF4-FFF2-40B4-BE49-F238E27FC236}">
                <a16:creationId xmlns:a16="http://schemas.microsoft.com/office/drawing/2014/main" id="{E156DBBF-1D0B-9E6D-03DD-61EDB81C6579}"/>
              </a:ext>
            </a:extLst>
          </p:cNvPr>
          <p:cNvSpPr txBox="1"/>
          <p:nvPr/>
        </p:nvSpPr>
        <p:spPr>
          <a:xfrm>
            <a:off x="1699260" y="6787468"/>
            <a:ext cx="2164937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800" dirty="0"/>
              <a:t>To improve the interoperability of unmanned system and enhance the multi-domain unmanned system collaborative capacity, we propose an interaction framework based on interoperability messages. The interaction framework will help human operator make it easier to control different kinds of multi-domain unmanned systems and make autonomous cooperative between unmanned systems possible. </a:t>
            </a:r>
            <a:endParaRPr lang="zh-CN" altLang="en-US" sz="4800" dirty="0"/>
          </a:p>
        </p:txBody>
      </p:sp>
      <p:graphicFrame>
        <p:nvGraphicFramePr>
          <p:cNvPr id="19" name="表格 18">
            <a:extLst>
              <a:ext uri="{FF2B5EF4-FFF2-40B4-BE49-F238E27FC236}">
                <a16:creationId xmlns:a16="http://schemas.microsoft.com/office/drawing/2014/main" id="{119A7141-C082-230C-58DC-9628690CEB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125566"/>
              </p:ext>
            </p:extLst>
          </p:nvPr>
        </p:nvGraphicFramePr>
        <p:xfrm>
          <a:off x="1459230" y="16299526"/>
          <a:ext cx="8938260" cy="9814560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1237078">
                  <a:extLst>
                    <a:ext uri="{9D8B030D-6E8A-4147-A177-3AD203B41FA5}">
                      <a16:colId xmlns:a16="http://schemas.microsoft.com/office/drawing/2014/main" val="1615059797"/>
                    </a:ext>
                  </a:extLst>
                </a:gridCol>
                <a:gridCol w="2086707">
                  <a:extLst>
                    <a:ext uri="{9D8B030D-6E8A-4147-A177-3AD203B41FA5}">
                      <a16:colId xmlns:a16="http://schemas.microsoft.com/office/drawing/2014/main" val="3003039314"/>
                    </a:ext>
                  </a:extLst>
                </a:gridCol>
                <a:gridCol w="5614475">
                  <a:extLst>
                    <a:ext uri="{9D8B030D-6E8A-4147-A177-3AD203B41FA5}">
                      <a16:colId xmlns:a16="http://schemas.microsoft.com/office/drawing/2014/main" val="2495686511"/>
                    </a:ext>
                  </a:extLst>
                </a:gridCol>
              </a:tblGrid>
              <a:tr h="347323"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 dirty="0">
                          <a:effectLst/>
                        </a:rPr>
                        <a:t>Index</a:t>
                      </a:r>
                      <a:endParaRPr lang="zh-CN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 dirty="0">
                          <a:effectLst/>
                        </a:rPr>
                        <a:t>Data element</a:t>
                      </a:r>
                      <a:endParaRPr lang="zh-CN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>
                          <a:effectLst/>
                        </a:rPr>
                        <a:t>Data element description</a:t>
                      </a:r>
                      <a:endParaRPr lang="zh-C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5526441"/>
                  </a:ext>
                </a:extLst>
              </a:tr>
              <a:tr h="964617"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>
                          <a:effectLst/>
                        </a:rPr>
                        <a:t>1</a:t>
                      </a:r>
                      <a:endParaRPr lang="zh-C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 dirty="0">
                          <a:effectLst/>
                        </a:rPr>
                        <a:t>Message label</a:t>
                      </a:r>
                      <a:endParaRPr lang="zh-CN" sz="2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kern="100" dirty="0">
                          <a:effectLst/>
                        </a:rPr>
                        <a:t>Describe the message version, exercise label, message generation time, organization</a:t>
                      </a:r>
                      <a:endParaRPr lang="zh-CN" sz="2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5180149"/>
                  </a:ext>
                </a:extLst>
              </a:tr>
              <a:tr h="873617"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>
                          <a:effectLst/>
                        </a:rPr>
                        <a:t>2</a:t>
                      </a:r>
                      <a:endParaRPr lang="zh-C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>
                          <a:effectLst/>
                        </a:rPr>
                        <a:t>Mission purpose</a:t>
                      </a:r>
                      <a:endParaRPr lang="zh-CN" sz="2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kern="100" dirty="0">
                          <a:effectLst/>
                        </a:rPr>
                        <a:t>Describe the mission purpose,, mission type, start time, end time, duration time</a:t>
                      </a:r>
                      <a:endParaRPr lang="zh-CN" sz="2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8273901"/>
                  </a:ext>
                </a:extLst>
              </a:tr>
              <a:tr h="1164821"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>
                          <a:effectLst/>
                        </a:rPr>
                        <a:t>3</a:t>
                      </a:r>
                      <a:endParaRPr lang="zh-C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>
                          <a:effectLst/>
                        </a:rPr>
                        <a:t>Mission members</a:t>
                      </a:r>
                      <a:endParaRPr lang="zh-CN" sz="2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kern="100">
                          <a:effectLst/>
                        </a:rPr>
                        <a:t>Describe the mission index, mission priority, mission member’s type and number, specific task for each unmanned system</a:t>
                      </a:r>
                      <a:endParaRPr lang="zh-CN" sz="2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99630260"/>
                  </a:ext>
                </a:extLst>
              </a:tr>
              <a:tr h="964617"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>
                          <a:effectLst/>
                        </a:rPr>
                        <a:t>4</a:t>
                      </a:r>
                      <a:endParaRPr lang="zh-C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>
                          <a:effectLst/>
                        </a:rPr>
                        <a:t>Situation</a:t>
                      </a:r>
                      <a:endParaRPr lang="zh-CN" sz="2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kern="100" dirty="0">
                          <a:effectLst/>
                        </a:rPr>
                        <a:t>Describe the mission area, restricted area, target location, target bearing, assembly area, safety corridor</a:t>
                      </a:r>
                      <a:endParaRPr lang="zh-CN" sz="2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25750396"/>
                  </a:ext>
                </a:extLst>
              </a:tr>
              <a:tr h="582411"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>
                          <a:effectLst/>
                        </a:rPr>
                        <a:t>5</a:t>
                      </a:r>
                      <a:endParaRPr lang="zh-C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>
                          <a:effectLst/>
                        </a:rPr>
                        <a:t>Execute method</a:t>
                      </a:r>
                      <a:endParaRPr lang="zh-CN" sz="2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kern="100">
                          <a:effectLst/>
                        </a:rPr>
                        <a:t>Describe the waypoint planning, task assignment, task sequence</a:t>
                      </a:r>
                      <a:endParaRPr lang="zh-CN" sz="2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5821355"/>
                  </a:ext>
                </a:extLst>
              </a:tr>
              <a:tr h="873617"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>
                          <a:effectLst/>
                        </a:rPr>
                        <a:t>6</a:t>
                      </a:r>
                      <a:endParaRPr lang="zh-C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>
                          <a:effectLst/>
                        </a:rPr>
                        <a:t>Command and control</a:t>
                      </a:r>
                      <a:endParaRPr lang="zh-CN" sz="2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kern="100">
                          <a:effectLst/>
                        </a:rPr>
                        <a:t>Describe the ground/air/surface control station, command and control, handover</a:t>
                      </a:r>
                      <a:endParaRPr lang="zh-CN" sz="2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4265179"/>
                  </a:ext>
                </a:extLst>
              </a:tr>
              <a:tr h="873617"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>
                          <a:effectLst/>
                        </a:rPr>
                        <a:t>7</a:t>
                      </a:r>
                      <a:endParaRPr lang="zh-C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00" dirty="0">
                          <a:effectLst/>
                        </a:rPr>
                        <a:t>Communication and navigation</a:t>
                      </a:r>
                      <a:endParaRPr lang="zh-CN" sz="2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kern="100" dirty="0">
                          <a:effectLst/>
                        </a:rPr>
                        <a:t>Describe the horizon communication, over-the-horizon communication and navigation payloads</a:t>
                      </a:r>
                      <a:endParaRPr lang="zh-CN" sz="2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72939282"/>
                  </a:ext>
                </a:extLst>
              </a:tr>
            </a:tbl>
          </a:graphicData>
        </a:graphic>
      </p:graphicFrame>
      <p:sp>
        <p:nvSpPr>
          <p:cNvPr id="21" name="文本框 20">
            <a:extLst>
              <a:ext uri="{FF2B5EF4-FFF2-40B4-BE49-F238E27FC236}">
                <a16:creationId xmlns:a16="http://schemas.microsoft.com/office/drawing/2014/main" id="{230E410D-9683-A5E1-6BB1-B4F02F1A6DA8}"/>
              </a:ext>
            </a:extLst>
          </p:cNvPr>
          <p:cNvSpPr txBox="1"/>
          <p:nvPr/>
        </p:nvSpPr>
        <p:spPr>
          <a:xfrm>
            <a:off x="1459230" y="13795065"/>
            <a:ext cx="893826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4400" dirty="0"/>
              <a:t>Purpose:  Distribute pre-plan mission information and re-plan mission information to all unmanned systems .</a:t>
            </a: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62DD991B-2C40-7F0C-2BCD-942FDEB32EF8}"/>
              </a:ext>
            </a:extLst>
          </p:cNvPr>
          <p:cNvSpPr txBox="1"/>
          <p:nvPr/>
        </p:nvSpPr>
        <p:spPr>
          <a:xfrm>
            <a:off x="11216640" y="12871252"/>
            <a:ext cx="990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4800" dirty="0"/>
              <a:t>Autonomous Intelligence Message</a:t>
            </a:r>
            <a:endParaRPr lang="zh-CN" altLang="en-US" sz="4800" dirty="0"/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B3662E28-5087-C45D-6D9C-BE1E8731F326}"/>
              </a:ext>
            </a:extLst>
          </p:cNvPr>
          <p:cNvSpPr txBox="1"/>
          <p:nvPr/>
        </p:nvSpPr>
        <p:spPr>
          <a:xfrm>
            <a:off x="21457920" y="12871252"/>
            <a:ext cx="99660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800" dirty="0"/>
              <a:t>Collaboration Interoperability Message</a:t>
            </a:r>
            <a:endParaRPr lang="zh-CN" altLang="en-US" sz="4800" dirty="0"/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F19F8F02-16D5-BBD7-5953-A087FD5A0048}"/>
              </a:ext>
            </a:extLst>
          </p:cNvPr>
          <p:cNvSpPr txBox="1"/>
          <p:nvPr/>
        </p:nvSpPr>
        <p:spPr>
          <a:xfrm>
            <a:off x="11665268" y="13795065"/>
            <a:ext cx="906113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400" dirty="0"/>
              <a:t>Purpose: set the algorithm and the rule parameters used in the mission processing unit.</a:t>
            </a:r>
          </a:p>
          <a:p>
            <a:pPr marL="685800" indent="-685800">
              <a:buFont typeface="Wingdings" panose="05000000000000000000" pitchFamily="2" charset="2"/>
              <a:buChar char="l"/>
            </a:pPr>
            <a:r>
              <a:rPr lang="en-US" altLang="zh-CN" sz="4400" dirty="0"/>
              <a:t>The inputs and outputs of an algorithm</a:t>
            </a:r>
          </a:p>
          <a:p>
            <a:pPr marL="685800" indent="-685800">
              <a:buFont typeface="Wingdings" panose="05000000000000000000" pitchFamily="2" charset="2"/>
              <a:buChar char="l"/>
            </a:pPr>
            <a:r>
              <a:rPr lang="en-US" altLang="zh-CN" sz="4400" dirty="0"/>
              <a:t>The conditions and actions of a behavior rule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543676A5-56B3-E892-0C67-99DCB75C65B7}"/>
              </a:ext>
            </a:extLst>
          </p:cNvPr>
          <p:cNvSpPr txBox="1"/>
          <p:nvPr/>
        </p:nvSpPr>
        <p:spPr>
          <a:xfrm>
            <a:off x="21941790" y="13795065"/>
            <a:ext cx="899826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4400" dirty="0"/>
              <a:t>Purpose:   exchange necessary status and collaboration information for mission execution collaboratively.</a:t>
            </a:r>
          </a:p>
        </p:txBody>
      </p:sp>
      <p:graphicFrame>
        <p:nvGraphicFramePr>
          <p:cNvPr id="30" name="表格 29">
            <a:extLst>
              <a:ext uri="{FF2B5EF4-FFF2-40B4-BE49-F238E27FC236}">
                <a16:creationId xmlns:a16="http://schemas.microsoft.com/office/drawing/2014/main" id="{61372650-24D5-742C-744A-A13ED4271B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549800"/>
              </p:ext>
            </p:extLst>
          </p:nvPr>
        </p:nvGraphicFramePr>
        <p:xfrm>
          <a:off x="21941790" y="16103389"/>
          <a:ext cx="8938260" cy="12237669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1021867">
                  <a:extLst>
                    <a:ext uri="{9D8B030D-6E8A-4147-A177-3AD203B41FA5}">
                      <a16:colId xmlns:a16="http://schemas.microsoft.com/office/drawing/2014/main" val="1647828460"/>
                    </a:ext>
                  </a:extLst>
                </a:gridCol>
                <a:gridCol w="2159816">
                  <a:extLst>
                    <a:ext uri="{9D8B030D-6E8A-4147-A177-3AD203B41FA5}">
                      <a16:colId xmlns:a16="http://schemas.microsoft.com/office/drawing/2014/main" val="364126530"/>
                    </a:ext>
                  </a:extLst>
                </a:gridCol>
                <a:gridCol w="5756577">
                  <a:extLst>
                    <a:ext uri="{9D8B030D-6E8A-4147-A177-3AD203B41FA5}">
                      <a16:colId xmlns:a16="http://schemas.microsoft.com/office/drawing/2014/main" val="3248649269"/>
                    </a:ext>
                  </a:extLst>
                </a:gridCol>
              </a:tblGrid>
              <a:tr h="533349"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>
                          <a:effectLst/>
                        </a:rPr>
                        <a:t>Index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 dirty="0">
                          <a:effectLst/>
                        </a:rPr>
                        <a:t>Message type</a:t>
                      </a:r>
                      <a:endParaRPr lang="zh-CN" sz="4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>
                          <a:effectLst/>
                        </a:rPr>
                        <a:t>Message description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03533403"/>
                  </a:ext>
                </a:extLst>
              </a:tr>
              <a:tr h="939477"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>
                          <a:effectLst/>
                        </a:rPr>
                        <a:t>1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 dirty="0">
                          <a:effectLst/>
                        </a:rPr>
                        <a:t>Platform status message</a:t>
                      </a:r>
                      <a:endParaRPr lang="zh-CN" sz="4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x-none" sz="2400" kern="100">
                          <a:effectLst/>
                        </a:rPr>
                        <a:t>Used to provide the unmanned systems’ platform information, including id, type, position, posture, speed, course.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92688691"/>
                  </a:ext>
                </a:extLst>
              </a:tr>
              <a:tr h="939477"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>
                          <a:effectLst/>
                        </a:rPr>
                        <a:t>2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>
                          <a:effectLst/>
                        </a:rPr>
                        <a:t>Payload status message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x-none" sz="2400" kern="100">
                          <a:effectLst/>
                        </a:rPr>
                        <a:t>Used to provide the payloads’ status information, including platform id, payload id, type, work status, core parameters setting.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05765762"/>
                  </a:ext>
                </a:extLst>
              </a:tr>
              <a:tr h="1252636"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>
                          <a:effectLst/>
                        </a:rPr>
                        <a:t>3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>
                          <a:effectLst/>
                        </a:rPr>
                        <a:t>Mission status message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x-none" sz="2400" kern="100">
                          <a:effectLst/>
                        </a:rPr>
                        <a:t>Used to provide the unmanned systems’ mission  information, including platform id, mission id, mission type, mission status, mission priority, next mission.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95207162"/>
                  </a:ext>
                </a:extLst>
              </a:tr>
              <a:tr h="1252636"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>
                          <a:effectLst/>
                        </a:rPr>
                        <a:t>4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 dirty="0">
                          <a:effectLst/>
                        </a:rPr>
                        <a:t>Target reporting message</a:t>
                      </a:r>
                      <a:endParaRPr lang="zh-CN" sz="4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x-none" sz="2400" kern="100">
                          <a:effectLst/>
                        </a:rPr>
                        <a:t>Used to provide the found target’s information, including target id, target type, target position, speed, course, bearing, threat level.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8816903"/>
                  </a:ext>
                </a:extLst>
              </a:tr>
              <a:tr h="1252636"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>
                          <a:effectLst/>
                        </a:rPr>
                        <a:t>5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>
                          <a:effectLst/>
                        </a:rPr>
                        <a:t>Obstacle waring message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x-none" sz="2400" kern="100">
                          <a:effectLst/>
                        </a:rPr>
                        <a:t>Used to provide the obstacle’s information, including obstacle position, obstacle height, obstacle type, influence radius, avoidance methods.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687149"/>
                  </a:ext>
                </a:extLst>
              </a:tr>
              <a:tr h="1252636"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>
                          <a:effectLst/>
                        </a:rPr>
                        <a:t>6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>
                          <a:effectLst/>
                        </a:rPr>
                        <a:t>Mission assignment message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x-none" sz="2400" kern="100">
                          <a:effectLst/>
                        </a:rPr>
                        <a:t>Used to assign a mission to a unmanned system by a leader, including sending platform id, receiving platform id, mission type, mission id,  mission priority, start time.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498158"/>
                  </a:ext>
                </a:extLst>
              </a:tr>
              <a:tr h="1252636"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>
                          <a:effectLst/>
                        </a:rPr>
                        <a:t>7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>
                          <a:effectLst/>
                        </a:rPr>
                        <a:t>Waypoint update message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x-none" sz="2400" kern="100">
                          <a:effectLst/>
                        </a:rPr>
                        <a:t>Used to broadcast a unmanned system’s waypoints if it changes its waypoints, including platform id, waypoint number, waypoint position and time limit.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84357870"/>
                  </a:ext>
                </a:extLst>
              </a:tr>
              <a:tr h="1565795"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>
                          <a:effectLst/>
                        </a:rPr>
                        <a:t>8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kern="100">
                          <a:effectLst/>
                        </a:rPr>
                        <a:t>Coordination message</a:t>
                      </a:r>
                      <a:endParaRPr lang="zh-CN" sz="4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x-none" sz="2400" kern="100" dirty="0">
                          <a:effectLst/>
                        </a:rPr>
                        <a:t>Used to coordinately execute a mission between different unmanned systems, including sending platform id, receiving platform id, mission type, target id, coordination method and time limit.</a:t>
                      </a:r>
                      <a:endParaRPr lang="zh-CN" sz="4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2042610"/>
                  </a:ext>
                </a:extLst>
              </a:tr>
            </a:tbl>
          </a:graphicData>
        </a:graphic>
      </p:graphicFrame>
      <p:graphicFrame>
        <p:nvGraphicFramePr>
          <p:cNvPr id="34" name="表格 33">
            <a:extLst>
              <a:ext uri="{FF2B5EF4-FFF2-40B4-BE49-F238E27FC236}">
                <a16:creationId xmlns:a16="http://schemas.microsoft.com/office/drawing/2014/main" id="{9A3B310E-D37B-3B35-FBE5-8925D2734B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129787"/>
              </p:ext>
            </p:extLst>
          </p:nvPr>
        </p:nvGraphicFramePr>
        <p:xfrm>
          <a:off x="11700510" y="18822490"/>
          <a:ext cx="8938259" cy="6949440"/>
        </p:xfrm>
        <a:graphic>
          <a:graphicData uri="http://schemas.openxmlformats.org/drawingml/2006/table">
            <a:tbl>
              <a:tblPr firstRow="1" firstCol="1" bandRow="1">
                <a:tableStyleId>{D27102A9-8310-4765-A935-A1911B00CA55}</a:tableStyleId>
              </a:tblPr>
              <a:tblGrid>
                <a:gridCol w="1124915">
                  <a:extLst>
                    <a:ext uri="{9D8B030D-6E8A-4147-A177-3AD203B41FA5}">
                      <a16:colId xmlns:a16="http://schemas.microsoft.com/office/drawing/2014/main" val="134397349"/>
                    </a:ext>
                  </a:extLst>
                </a:gridCol>
                <a:gridCol w="2185072">
                  <a:extLst>
                    <a:ext uri="{9D8B030D-6E8A-4147-A177-3AD203B41FA5}">
                      <a16:colId xmlns:a16="http://schemas.microsoft.com/office/drawing/2014/main" val="2299222640"/>
                    </a:ext>
                  </a:extLst>
                </a:gridCol>
                <a:gridCol w="1189671">
                  <a:extLst>
                    <a:ext uri="{9D8B030D-6E8A-4147-A177-3AD203B41FA5}">
                      <a16:colId xmlns:a16="http://schemas.microsoft.com/office/drawing/2014/main" val="3957853409"/>
                    </a:ext>
                  </a:extLst>
                </a:gridCol>
                <a:gridCol w="1074959">
                  <a:extLst>
                    <a:ext uri="{9D8B030D-6E8A-4147-A177-3AD203B41FA5}">
                      <a16:colId xmlns:a16="http://schemas.microsoft.com/office/drawing/2014/main" val="3600750508"/>
                    </a:ext>
                  </a:extLst>
                </a:gridCol>
                <a:gridCol w="3363642">
                  <a:extLst>
                    <a:ext uri="{9D8B030D-6E8A-4147-A177-3AD203B41FA5}">
                      <a16:colId xmlns:a16="http://schemas.microsoft.com/office/drawing/2014/main" val="6079623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Index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Data elements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Bit length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value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Description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621410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1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Receive platform ID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 dirty="0">
                          <a:effectLst/>
                        </a:rPr>
                        <a:t>8</a:t>
                      </a:r>
                      <a:endParaRPr lang="zh-CN" sz="24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1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kern="100">
                          <a:effectLst/>
                        </a:rPr>
                        <a:t>The supported max platform number is 256, the current receive platform is 1.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98726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2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Algorithms</a:t>
                      </a:r>
                      <a:endParaRPr lang="zh-CN" sz="2400">
                        <a:effectLst/>
                      </a:endParaRPr>
                    </a:p>
                    <a:p>
                      <a:pPr algn="ctr"/>
                      <a:r>
                        <a:rPr lang="en-US" sz="2400" kern="100">
                          <a:effectLst/>
                        </a:rPr>
                        <a:t>/rules index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10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 dirty="0">
                          <a:effectLst/>
                        </a:rPr>
                        <a:t>1</a:t>
                      </a:r>
                      <a:endParaRPr lang="zh-CN" sz="24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kern="100">
                          <a:effectLst/>
                        </a:rPr>
                        <a:t>The supported max Algorithms/rules number is 1024, the current algorithms/ rules is 1.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141287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3.1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 dirty="0">
                          <a:effectLst/>
                        </a:rPr>
                        <a:t>GRI</a:t>
                      </a:r>
                      <a:endParaRPr lang="zh-CN" sz="24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1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1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kern="100">
                          <a:effectLst/>
                        </a:rPr>
                        <a:t>The parameter group data elements will recurring.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411157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3.2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Parameter ID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8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2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kern="100">
                          <a:effectLst/>
                        </a:rPr>
                        <a:t>The supported max Parameters is 256, the current parameters is 2.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7523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3.3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Parameter value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 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>
                          <a:effectLst/>
                        </a:rPr>
                        <a:t> </a:t>
                      </a:r>
                      <a:endParaRPr lang="zh-CN" sz="2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kern="100" dirty="0">
                          <a:effectLst/>
                        </a:rPr>
                        <a:t>Parameter’s bit length and value depends on the parameter’s type.</a:t>
                      </a:r>
                      <a:endParaRPr lang="zh-CN" sz="24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9269086"/>
                  </a:ext>
                </a:extLst>
              </a:tr>
            </a:tbl>
          </a:graphicData>
        </a:graphic>
      </p:graphicFrame>
      <p:graphicFrame>
        <p:nvGraphicFramePr>
          <p:cNvPr id="36" name="对象 35">
            <a:extLst>
              <a:ext uri="{FF2B5EF4-FFF2-40B4-BE49-F238E27FC236}">
                <a16:creationId xmlns:a16="http://schemas.microsoft.com/office/drawing/2014/main" id="{186DAE28-9070-C394-D807-4B57791A0B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516654"/>
              </p:ext>
            </p:extLst>
          </p:nvPr>
        </p:nvGraphicFramePr>
        <p:xfrm>
          <a:off x="1699260" y="31257044"/>
          <a:ext cx="8938260" cy="7992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5629343" imgH="5257800" progId="Visio.Drawing.15">
                  <p:embed/>
                </p:oleObj>
              </mc:Choice>
              <mc:Fallback>
                <p:oleObj name="Visio" r:id="rId4" imgW="5629343" imgH="5257800" progId="Visio.Drawing.1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9260" y="31257044"/>
                        <a:ext cx="8938260" cy="79927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对象 37">
            <a:extLst>
              <a:ext uri="{FF2B5EF4-FFF2-40B4-BE49-F238E27FC236}">
                <a16:creationId xmlns:a16="http://schemas.microsoft.com/office/drawing/2014/main" id="{F8C9B20D-554E-BC4E-4D66-24078B094D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4250585"/>
              </p:ext>
            </p:extLst>
          </p:nvPr>
        </p:nvGraphicFramePr>
        <p:xfrm>
          <a:off x="21455612" y="31754130"/>
          <a:ext cx="9394799" cy="68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6" imgW="5838757" imgH="3933915" progId="Visio.Drawing.15">
                  <p:embed/>
                </p:oleObj>
              </mc:Choice>
              <mc:Fallback>
                <p:oleObj name="Visio" r:id="rId6" imgW="5838757" imgH="3933915" progId="Visio.Drawing.15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55612" y="31754130"/>
                        <a:ext cx="9394799" cy="6833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矩形: 圆角 39">
            <a:extLst>
              <a:ext uri="{FF2B5EF4-FFF2-40B4-BE49-F238E27FC236}">
                <a16:creationId xmlns:a16="http://schemas.microsoft.com/office/drawing/2014/main" id="{EF4D0065-825C-7451-6F14-1E9321AC08F9}"/>
              </a:ext>
            </a:extLst>
          </p:cNvPr>
          <p:cNvSpPr/>
          <p:nvPr/>
        </p:nvSpPr>
        <p:spPr>
          <a:xfrm>
            <a:off x="1950720" y="26836730"/>
            <a:ext cx="18688049" cy="27084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400" dirty="0"/>
              <a:t>Message format: the variable message format(VMF), which uses FPI, FRI, GPI, GRI to indicate a data element’s presence and recurrence,</a:t>
            </a:r>
          </a:p>
          <a:p>
            <a:pPr algn="ctr"/>
            <a:endParaRPr lang="zh-CN" altLang="en-US" dirty="0"/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3F1F7A96-D6C2-0C3B-58AD-51F023250DF1}"/>
              </a:ext>
            </a:extLst>
          </p:cNvPr>
          <p:cNvSpPr txBox="1"/>
          <p:nvPr/>
        </p:nvSpPr>
        <p:spPr>
          <a:xfrm>
            <a:off x="21455613" y="28422085"/>
            <a:ext cx="996600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4400" dirty="0"/>
              <a:t>Message format: the fixed word format, initial word, extension word, </a:t>
            </a:r>
          </a:p>
          <a:p>
            <a:pPr algn="ctr"/>
            <a:r>
              <a:rPr lang="en-US" altLang="zh-CN" sz="4400" dirty="0"/>
              <a:t>continuation words</a:t>
            </a: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75759CBA-8C8E-AE9E-BF27-F63966F21872}"/>
              </a:ext>
            </a:extLst>
          </p:cNvPr>
          <p:cNvSpPr txBox="1"/>
          <p:nvPr/>
        </p:nvSpPr>
        <p:spPr>
          <a:xfrm>
            <a:off x="11167778" y="31884842"/>
            <a:ext cx="9945706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l"/>
            </a:pPr>
            <a:r>
              <a:rPr lang="en-US" altLang="zh-CN" sz="4400" dirty="0"/>
              <a:t>Control Station: distributes detailed mission information to all unmanned systems and monitors the mission execution through received platform status message, payloads status message, mission status messages.</a:t>
            </a:r>
          </a:p>
          <a:p>
            <a:pPr marL="571500" indent="-571500" algn="just">
              <a:buFont typeface="Wingdings" panose="05000000000000000000" pitchFamily="2" charset="2"/>
              <a:buChar char="l"/>
            </a:pPr>
            <a:r>
              <a:rPr lang="en-US" altLang="zh-CN" sz="4400" dirty="0"/>
              <a:t>Unmanned Systems: carry out the mission through its autonomous intelligence and exchanging information with other unmanned systems.</a:t>
            </a:r>
            <a:endParaRPr lang="zh-CN" altLang="en-US" sz="4400" dirty="0"/>
          </a:p>
        </p:txBody>
      </p:sp>
      <p:sp>
        <p:nvSpPr>
          <p:cNvPr id="49" name="矩形: 圆角 48">
            <a:extLst>
              <a:ext uri="{FF2B5EF4-FFF2-40B4-BE49-F238E27FC236}">
                <a16:creationId xmlns:a16="http://schemas.microsoft.com/office/drawing/2014/main" id="{F3018B75-E3A4-6220-0582-95AAD90E8736}"/>
              </a:ext>
            </a:extLst>
          </p:cNvPr>
          <p:cNvSpPr/>
          <p:nvPr/>
        </p:nvSpPr>
        <p:spPr>
          <a:xfrm>
            <a:off x="3722369" y="39721996"/>
            <a:ext cx="25180290" cy="317258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793DE242-4A58-7DC9-220A-B27686F947FB}"/>
              </a:ext>
            </a:extLst>
          </p:cNvPr>
          <p:cNvSpPr txBox="1"/>
          <p:nvPr/>
        </p:nvSpPr>
        <p:spPr>
          <a:xfrm>
            <a:off x="7711441" y="40113453"/>
            <a:ext cx="2042541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>
              <a:buFont typeface="Wingdings" panose="05000000000000000000" pitchFamily="2" charset="2"/>
              <a:buChar char="l"/>
            </a:pPr>
            <a:r>
              <a:rPr lang="en-US" altLang="zh-CN" sz="4800" dirty="0"/>
              <a:t>Test the interaction framework in the complex mission environment. </a:t>
            </a:r>
          </a:p>
          <a:p>
            <a:pPr marL="685800" indent="-685800">
              <a:buFont typeface="Wingdings" panose="05000000000000000000" pitchFamily="2" charset="2"/>
              <a:buChar char="l"/>
            </a:pPr>
            <a:r>
              <a:rPr lang="en-US" altLang="zh-CN" sz="4800" dirty="0"/>
              <a:t>Integration new intelligent algorithms and new behavior rules continually.</a:t>
            </a:r>
          </a:p>
          <a:p>
            <a:pPr marL="685800" indent="-685800">
              <a:buFont typeface="Wingdings" panose="05000000000000000000" pitchFamily="2" charset="2"/>
              <a:buChar char="l"/>
            </a:pPr>
            <a:r>
              <a:rPr lang="en-US" altLang="zh-CN" sz="4800" dirty="0"/>
              <a:t>Design an uniform data elements dictionary of the three categories messages.</a:t>
            </a:r>
            <a:endParaRPr lang="zh-CN" altLang="en-US" sz="4800" dirty="0"/>
          </a:p>
        </p:txBody>
      </p:sp>
      <p:sp>
        <p:nvSpPr>
          <p:cNvPr id="52" name="文本框 51">
            <a:extLst>
              <a:ext uri="{FF2B5EF4-FFF2-40B4-BE49-F238E27FC236}">
                <a16:creationId xmlns:a16="http://schemas.microsoft.com/office/drawing/2014/main" id="{DE99758E-C016-84D3-70A6-606AC5F86E3B}"/>
              </a:ext>
            </a:extLst>
          </p:cNvPr>
          <p:cNvSpPr txBox="1"/>
          <p:nvPr/>
        </p:nvSpPr>
        <p:spPr>
          <a:xfrm>
            <a:off x="4206240" y="40363571"/>
            <a:ext cx="3021329" cy="175432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zh-CN" sz="5400" i="1" dirty="0"/>
              <a:t>FUTURE WORK</a:t>
            </a:r>
            <a:endParaRPr lang="zh-CN" altLang="en-US" sz="5400" i="1" dirty="0"/>
          </a:p>
        </p:txBody>
      </p:sp>
    </p:spTree>
    <p:extLst>
      <p:ext uri="{BB962C8B-B14F-4D97-AF65-F5344CB8AC3E}">
        <p14:creationId xmlns:p14="http://schemas.microsoft.com/office/powerpoint/2010/main" val="1809753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TM04033919[[fn=电路]]</Template>
  <TotalTime>127</TotalTime>
  <Words>778</Words>
  <Application>Microsoft Office PowerPoint</Application>
  <PresentationFormat>自定义</PresentationFormat>
  <Paragraphs>106</Paragraphs>
  <Slides>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Office 主题​​</vt:lpstr>
      <vt:lpstr>Visio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20s</dc:creator>
  <cp:lastModifiedBy>20s</cp:lastModifiedBy>
  <cp:revision>9</cp:revision>
  <dcterms:created xsi:type="dcterms:W3CDTF">2022-08-05T02:47:29Z</dcterms:created>
  <dcterms:modified xsi:type="dcterms:W3CDTF">2022-08-05T08:29:27Z</dcterms:modified>
</cp:coreProperties>
</file>