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0880388" cy="280797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7C5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441FBC5-65BE-4EA7-87EF-EBB2853EA663}" v="70" dt="2021-07-24T10:04:40.161"/>
  </p1510:revLst>
</p1510:revInfo>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p:scale>
          <a:sx n="60" d="100"/>
          <a:sy n="60" d="100"/>
        </p:scale>
        <p:origin x="364" y="-61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66029" y="4595453"/>
            <a:ext cx="17748330" cy="9775896"/>
          </a:xfrm>
        </p:spPr>
        <p:txBody>
          <a:bodyPr anchor="b"/>
          <a:lstStyle>
            <a:lvl1pPr algn="ctr">
              <a:defRPr sz="13701"/>
            </a:lvl1pPr>
          </a:lstStyle>
          <a:p>
            <a:r>
              <a:rPr lang="zh-CN" altLang="en-US"/>
              <a:t>单击此处编辑母版标题样式</a:t>
            </a:r>
            <a:endParaRPr lang="en-US" dirty="0"/>
          </a:p>
        </p:txBody>
      </p:sp>
      <p:sp>
        <p:nvSpPr>
          <p:cNvPr id="3" name="Subtitle 2"/>
          <p:cNvSpPr>
            <a:spLocks noGrp="1"/>
          </p:cNvSpPr>
          <p:nvPr>
            <p:ph type="subTitle" idx="1"/>
          </p:nvPr>
        </p:nvSpPr>
        <p:spPr>
          <a:xfrm>
            <a:off x="2610049" y="14748344"/>
            <a:ext cx="15660291" cy="6779426"/>
          </a:xfrm>
        </p:spPr>
        <p:txBody>
          <a:bodyPr/>
          <a:lstStyle>
            <a:lvl1pPr marL="0" indent="0" algn="ctr">
              <a:buNone/>
              <a:defRPr sz="5480"/>
            </a:lvl1pPr>
            <a:lvl2pPr marL="1044016" indent="0" algn="ctr">
              <a:buNone/>
              <a:defRPr sz="4567"/>
            </a:lvl2pPr>
            <a:lvl3pPr marL="2088032" indent="0" algn="ctr">
              <a:buNone/>
              <a:defRPr sz="4110"/>
            </a:lvl3pPr>
            <a:lvl4pPr marL="3132049" indent="0" algn="ctr">
              <a:buNone/>
              <a:defRPr sz="3654"/>
            </a:lvl4pPr>
            <a:lvl5pPr marL="4176065" indent="0" algn="ctr">
              <a:buNone/>
              <a:defRPr sz="3654"/>
            </a:lvl5pPr>
            <a:lvl6pPr marL="5220081" indent="0" algn="ctr">
              <a:buNone/>
              <a:defRPr sz="3654"/>
            </a:lvl6pPr>
            <a:lvl7pPr marL="6264097" indent="0" algn="ctr">
              <a:buNone/>
              <a:defRPr sz="3654"/>
            </a:lvl7pPr>
            <a:lvl8pPr marL="7308113" indent="0" algn="ctr">
              <a:buNone/>
              <a:defRPr sz="3654"/>
            </a:lvl8pPr>
            <a:lvl9pPr marL="8352130" indent="0" algn="ctr">
              <a:buNone/>
              <a:defRPr sz="3654"/>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D21C7AB0-C7E9-45A2-BBE6-05599A501726}" type="datetimeFigureOut">
              <a:rPr lang="zh-CN" altLang="en-US" smtClean="0"/>
              <a:t>2022-10-16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6AEB0C5-98B1-4FF2-AC75-D6A45065C1D1}" type="slidenum">
              <a:rPr lang="zh-CN" altLang="en-US" smtClean="0"/>
              <a:t>‹#›</a:t>
            </a:fld>
            <a:endParaRPr lang="zh-CN" altLang="en-US"/>
          </a:p>
        </p:txBody>
      </p:sp>
    </p:spTree>
    <p:extLst>
      <p:ext uri="{BB962C8B-B14F-4D97-AF65-F5344CB8AC3E}">
        <p14:creationId xmlns:p14="http://schemas.microsoft.com/office/powerpoint/2010/main" val="2107725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D21C7AB0-C7E9-45A2-BBE6-05599A501726}" type="datetimeFigureOut">
              <a:rPr lang="zh-CN" altLang="en-US" smtClean="0"/>
              <a:t>2022-10-16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6AEB0C5-98B1-4FF2-AC75-D6A45065C1D1}" type="slidenum">
              <a:rPr lang="zh-CN" altLang="en-US" smtClean="0"/>
              <a:t>‹#›</a:t>
            </a:fld>
            <a:endParaRPr lang="zh-CN" altLang="en-US"/>
          </a:p>
        </p:txBody>
      </p:sp>
    </p:spTree>
    <p:extLst>
      <p:ext uri="{BB962C8B-B14F-4D97-AF65-F5344CB8AC3E}">
        <p14:creationId xmlns:p14="http://schemas.microsoft.com/office/powerpoint/2010/main" val="93450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4942529" y="1494984"/>
            <a:ext cx="4502334" cy="2379624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435528" y="1494984"/>
            <a:ext cx="13245996" cy="2379624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D21C7AB0-C7E9-45A2-BBE6-05599A501726}" type="datetimeFigureOut">
              <a:rPr lang="zh-CN" altLang="en-US" smtClean="0"/>
              <a:t>2022-10-16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6AEB0C5-98B1-4FF2-AC75-D6A45065C1D1}" type="slidenum">
              <a:rPr lang="zh-CN" altLang="en-US" smtClean="0"/>
              <a:t>‹#›</a:t>
            </a:fld>
            <a:endParaRPr lang="zh-CN" altLang="en-US"/>
          </a:p>
        </p:txBody>
      </p:sp>
    </p:spTree>
    <p:extLst>
      <p:ext uri="{BB962C8B-B14F-4D97-AF65-F5344CB8AC3E}">
        <p14:creationId xmlns:p14="http://schemas.microsoft.com/office/powerpoint/2010/main" val="3067367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D21C7AB0-C7E9-45A2-BBE6-05599A501726}" type="datetimeFigureOut">
              <a:rPr lang="zh-CN" altLang="en-US" smtClean="0"/>
              <a:t>2022-10-16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6AEB0C5-98B1-4FF2-AC75-D6A45065C1D1}" type="slidenum">
              <a:rPr lang="zh-CN" altLang="en-US" smtClean="0"/>
              <a:t>‹#›</a:t>
            </a:fld>
            <a:endParaRPr lang="zh-CN" altLang="en-US"/>
          </a:p>
        </p:txBody>
      </p:sp>
    </p:spTree>
    <p:extLst>
      <p:ext uri="{BB962C8B-B14F-4D97-AF65-F5344CB8AC3E}">
        <p14:creationId xmlns:p14="http://schemas.microsoft.com/office/powerpoint/2010/main" val="1857090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1424652" y="7000433"/>
            <a:ext cx="18009335" cy="11680373"/>
          </a:xfrm>
        </p:spPr>
        <p:txBody>
          <a:bodyPr anchor="b"/>
          <a:lstStyle>
            <a:lvl1pPr>
              <a:defRPr sz="13701"/>
            </a:lvl1pPr>
          </a:lstStyle>
          <a:p>
            <a:r>
              <a:rPr lang="zh-CN" altLang="en-US"/>
              <a:t>单击此处编辑母版标题样式</a:t>
            </a:r>
            <a:endParaRPr lang="en-US" dirty="0"/>
          </a:p>
        </p:txBody>
      </p:sp>
      <p:sp>
        <p:nvSpPr>
          <p:cNvPr id="3" name="Text Placeholder 2"/>
          <p:cNvSpPr>
            <a:spLocks noGrp="1"/>
          </p:cNvSpPr>
          <p:nvPr>
            <p:ph type="body" idx="1"/>
          </p:nvPr>
        </p:nvSpPr>
        <p:spPr>
          <a:xfrm>
            <a:off x="1424652" y="18791308"/>
            <a:ext cx="18009335" cy="6142432"/>
          </a:xfrm>
        </p:spPr>
        <p:txBody>
          <a:bodyPr/>
          <a:lstStyle>
            <a:lvl1pPr marL="0" indent="0">
              <a:buNone/>
              <a:defRPr sz="5480">
                <a:solidFill>
                  <a:schemeClr val="tx1"/>
                </a:solidFill>
              </a:defRPr>
            </a:lvl1pPr>
            <a:lvl2pPr marL="1044016" indent="0">
              <a:buNone/>
              <a:defRPr sz="4567">
                <a:solidFill>
                  <a:schemeClr val="tx1">
                    <a:tint val="75000"/>
                  </a:schemeClr>
                </a:solidFill>
              </a:defRPr>
            </a:lvl2pPr>
            <a:lvl3pPr marL="2088032" indent="0">
              <a:buNone/>
              <a:defRPr sz="4110">
                <a:solidFill>
                  <a:schemeClr val="tx1">
                    <a:tint val="75000"/>
                  </a:schemeClr>
                </a:solidFill>
              </a:defRPr>
            </a:lvl3pPr>
            <a:lvl4pPr marL="3132049" indent="0">
              <a:buNone/>
              <a:defRPr sz="3654">
                <a:solidFill>
                  <a:schemeClr val="tx1">
                    <a:tint val="75000"/>
                  </a:schemeClr>
                </a:solidFill>
              </a:defRPr>
            </a:lvl4pPr>
            <a:lvl5pPr marL="4176065" indent="0">
              <a:buNone/>
              <a:defRPr sz="3654">
                <a:solidFill>
                  <a:schemeClr val="tx1">
                    <a:tint val="75000"/>
                  </a:schemeClr>
                </a:solidFill>
              </a:defRPr>
            </a:lvl5pPr>
            <a:lvl6pPr marL="5220081" indent="0">
              <a:buNone/>
              <a:defRPr sz="3654">
                <a:solidFill>
                  <a:schemeClr val="tx1">
                    <a:tint val="75000"/>
                  </a:schemeClr>
                </a:solidFill>
              </a:defRPr>
            </a:lvl6pPr>
            <a:lvl7pPr marL="6264097" indent="0">
              <a:buNone/>
              <a:defRPr sz="3654">
                <a:solidFill>
                  <a:schemeClr val="tx1">
                    <a:tint val="75000"/>
                  </a:schemeClr>
                </a:solidFill>
              </a:defRPr>
            </a:lvl7pPr>
            <a:lvl8pPr marL="7308113" indent="0">
              <a:buNone/>
              <a:defRPr sz="3654">
                <a:solidFill>
                  <a:schemeClr val="tx1">
                    <a:tint val="75000"/>
                  </a:schemeClr>
                </a:solidFill>
              </a:defRPr>
            </a:lvl8pPr>
            <a:lvl9pPr marL="8352130" indent="0">
              <a:buNone/>
              <a:defRPr sz="3654">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D21C7AB0-C7E9-45A2-BBE6-05599A501726}" type="datetimeFigureOut">
              <a:rPr lang="zh-CN" altLang="en-US" smtClean="0"/>
              <a:t>2022-10-16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6AEB0C5-98B1-4FF2-AC75-D6A45065C1D1}" type="slidenum">
              <a:rPr lang="zh-CN" altLang="en-US" smtClean="0"/>
              <a:t>‹#›</a:t>
            </a:fld>
            <a:endParaRPr lang="zh-CN" altLang="en-US"/>
          </a:p>
        </p:txBody>
      </p:sp>
    </p:spTree>
    <p:extLst>
      <p:ext uri="{BB962C8B-B14F-4D97-AF65-F5344CB8AC3E}">
        <p14:creationId xmlns:p14="http://schemas.microsoft.com/office/powerpoint/2010/main" val="496018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435527" y="7474920"/>
            <a:ext cx="8874165" cy="17816312"/>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10570696" y="7474920"/>
            <a:ext cx="8874165" cy="17816312"/>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D21C7AB0-C7E9-45A2-BBE6-05599A501726}" type="datetimeFigureOut">
              <a:rPr lang="zh-CN" altLang="en-US" smtClean="0"/>
              <a:t>2022-10-16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6AEB0C5-98B1-4FF2-AC75-D6A45065C1D1}" type="slidenum">
              <a:rPr lang="zh-CN" altLang="en-US" smtClean="0"/>
              <a:t>‹#›</a:t>
            </a:fld>
            <a:endParaRPr lang="zh-CN" altLang="en-US"/>
          </a:p>
        </p:txBody>
      </p:sp>
    </p:spTree>
    <p:extLst>
      <p:ext uri="{BB962C8B-B14F-4D97-AF65-F5344CB8AC3E}">
        <p14:creationId xmlns:p14="http://schemas.microsoft.com/office/powerpoint/2010/main" val="19684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1438246" y="1494990"/>
            <a:ext cx="18009335" cy="5427444"/>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438249" y="6883428"/>
            <a:ext cx="8833381" cy="3373462"/>
          </a:xfrm>
        </p:spPr>
        <p:txBody>
          <a:bodyPr anchor="b"/>
          <a:lstStyle>
            <a:lvl1pPr marL="0" indent="0">
              <a:buNone/>
              <a:defRPr sz="5480" b="1"/>
            </a:lvl1pPr>
            <a:lvl2pPr marL="1044016" indent="0">
              <a:buNone/>
              <a:defRPr sz="4567" b="1"/>
            </a:lvl2pPr>
            <a:lvl3pPr marL="2088032" indent="0">
              <a:buNone/>
              <a:defRPr sz="4110" b="1"/>
            </a:lvl3pPr>
            <a:lvl4pPr marL="3132049" indent="0">
              <a:buNone/>
              <a:defRPr sz="3654" b="1"/>
            </a:lvl4pPr>
            <a:lvl5pPr marL="4176065" indent="0">
              <a:buNone/>
              <a:defRPr sz="3654" b="1"/>
            </a:lvl5pPr>
            <a:lvl6pPr marL="5220081" indent="0">
              <a:buNone/>
              <a:defRPr sz="3654" b="1"/>
            </a:lvl6pPr>
            <a:lvl7pPr marL="6264097" indent="0">
              <a:buNone/>
              <a:defRPr sz="3654" b="1"/>
            </a:lvl7pPr>
            <a:lvl8pPr marL="7308113" indent="0">
              <a:buNone/>
              <a:defRPr sz="3654" b="1"/>
            </a:lvl8pPr>
            <a:lvl9pPr marL="8352130" indent="0">
              <a:buNone/>
              <a:defRPr sz="3654" b="1"/>
            </a:lvl9pPr>
          </a:lstStyle>
          <a:p>
            <a:pPr lvl="0"/>
            <a:r>
              <a:rPr lang="zh-CN" altLang="en-US"/>
              <a:t>单击此处编辑母版文本样式</a:t>
            </a:r>
          </a:p>
        </p:txBody>
      </p:sp>
      <p:sp>
        <p:nvSpPr>
          <p:cNvPr id="4" name="Content Placeholder 3"/>
          <p:cNvSpPr>
            <a:spLocks noGrp="1"/>
          </p:cNvSpPr>
          <p:nvPr>
            <p:ph sz="half" idx="2"/>
          </p:nvPr>
        </p:nvSpPr>
        <p:spPr>
          <a:xfrm>
            <a:off x="1438249" y="10256890"/>
            <a:ext cx="8833381" cy="15086341"/>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10570697" y="6883428"/>
            <a:ext cx="8876885" cy="3373462"/>
          </a:xfrm>
        </p:spPr>
        <p:txBody>
          <a:bodyPr anchor="b"/>
          <a:lstStyle>
            <a:lvl1pPr marL="0" indent="0">
              <a:buNone/>
              <a:defRPr sz="5480" b="1"/>
            </a:lvl1pPr>
            <a:lvl2pPr marL="1044016" indent="0">
              <a:buNone/>
              <a:defRPr sz="4567" b="1"/>
            </a:lvl2pPr>
            <a:lvl3pPr marL="2088032" indent="0">
              <a:buNone/>
              <a:defRPr sz="4110" b="1"/>
            </a:lvl3pPr>
            <a:lvl4pPr marL="3132049" indent="0">
              <a:buNone/>
              <a:defRPr sz="3654" b="1"/>
            </a:lvl4pPr>
            <a:lvl5pPr marL="4176065" indent="0">
              <a:buNone/>
              <a:defRPr sz="3654" b="1"/>
            </a:lvl5pPr>
            <a:lvl6pPr marL="5220081" indent="0">
              <a:buNone/>
              <a:defRPr sz="3654" b="1"/>
            </a:lvl6pPr>
            <a:lvl7pPr marL="6264097" indent="0">
              <a:buNone/>
              <a:defRPr sz="3654" b="1"/>
            </a:lvl7pPr>
            <a:lvl8pPr marL="7308113" indent="0">
              <a:buNone/>
              <a:defRPr sz="3654" b="1"/>
            </a:lvl8pPr>
            <a:lvl9pPr marL="8352130" indent="0">
              <a:buNone/>
              <a:defRPr sz="3654" b="1"/>
            </a:lvl9pPr>
          </a:lstStyle>
          <a:p>
            <a:pPr lvl="0"/>
            <a:r>
              <a:rPr lang="zh-CN" altLang="en-US"/>
              <a:t>单击此处编辑母版文本样式</a:t>
            </a:r>
          </a:p>
        </p:txBody>
      </p:sp>
      <p:sp>
        <p:nvSpPr>
          <p:cNvPr id="6" name="Content Placeholder 5"/>
          <p:cNvSpPr>
            <a:spLocks noGrp="1"/>
          </p:cNvSpPr>
          <p:nvPr>
            <p:ph sz="quarter" idx="4"/>
          </p:nvPr>
        </p:nvSpPr>
        <p:spPr>
          <a:xfrm>
            <a:off x="10570697" y="10256890"/>
            <a:ext cx="8876885" cy="15086341"/>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D21C7AB0-C7E9-45A2-BBE6-05599A501726}" type="datetimeFigureOut">
              <a:rPr lang="zh-CN" altLang="en-US" smtClean="0"/>
              <a:t>2022-10-16</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16AEB0C5-98B1-4FF2-AC75-D6A45065C1D1}" type="slidenum">
              <a:rPr lang="zh-CN" altLang="en-US" smtClean="0"/>
              <a:t>‹#›</a:t>
            </a:fld>
            <a:endParaRPr lang="zh-CN" altLang="en-US"/>
          </a:p>
        </p:txBody>
      </p:sp>
    </p:spTree>
    <p:extLst>
      <p:ext uri="{BB962C8B-B14F-4D97-AF65-F5344CB8AC3E}">
        <p14:creationId xmlns:p14="http://schemas.microsoft.com/office/powerpoint/2010/main" val="2594241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D21C7AB0-C7E9-45A2-BBE6-05599A501726}" type="datetimeFigureOut">
              <a:rPr lang="zh-CN" altLang="en-US" smtClean="0"/>
              <a:t>2022-10-16</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16AEB0C5-98B1-4FF2-AC75-D6A45065C1D1}" type="slidenum">
              <a:rPr lang="zh-CN" altLang="en-US" smtClean="0"/>
              <a:t>‹#›</a:t>
            </a:fld>
            <a:endParaRPr lang="zh-CN" altLang="en-US"/>
          </a:p>
        </p:txBody>
      </p:sp>
    </p:spTree>
    <p:extLst>
      <p:ext uri="{BB962C8B-B14F-4D97-AF65-F5344CB8AC3E}">
        <p14:creationId xmlns:p14="http://schemas.microsoft.com/office/powerpoint/2010/main" val="325357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1C7AB0-C7E9-45A2-BBE6-05599A501726}" type="datetimeFigureOut">
              <a:rPr lang="zh-CN" altLang="en-US" smtClean="0"/>
              <a:t>2022-10-16</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16AEB0C5-98B1-4FF2-AC75-D6A45065C1D1}" type="slidenum">
              <a:rPr lang="zh-CN" altLang="en-US" smtClean="0"/>
              <a:t>‹#›</a:t>
            </a:fld>
            <a:endParaRPr lang="zh-CN" altLang="en-US"/>
          </a:p>
        </p:txBody>
      </p:sp>
    </p:spTree>
    <p:extLst>
      <p:ext uri="{BB962C8B-B14F-4D97-AF65-F5344CB8AC3E}">
        <p14:creationId xmlns:p14="http://schemas.microsoft.com/office/powerpoint/2010/main" val="2927144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1438246" y="1871980"/>
            <a:ext cx="6734469" cy="6551930"/>
          </a:xfrm>
        </p:spPr>
        <p:txBody>
          <a:bodyPr anchor="b"/>
          <a:lstStyle>
            <a:lvl1pPr>
              <a:defRPr sz="7307"/>
            </a:lvl1pPr>
          </a:lstStyle>
          <a:p>
            <a:r>
              <a:rPr lang="zh-CN" altLang="en-US"/>
              <a:t>单击此处编辑母版标题样式</a:t>
            </a:r>
            <a:endParaRPr lang="en-US" dirty="0"/>
          </a:p>
        </p:txBody>
      </p:sp>
      <p:sp>
        <p:nvSpPr>
          <p:cNvPr id="3" name="Content Placeholder 2"/>
          <p:cNvSpPr>
            <a:spLocks noGrp="1"/>
          </p:cNvSpPr>
          <p:nvPr>
            <p:ph idx="1"/>
          </p:nvPr>
        </p:nvSpPr>
        <p:spPr>
          <a:xfrm>
            <a:off x="8876885" y="4042963"/>
            <a:ext cx="10570696" cy="19954787"/>
          </a:xfrm>
        </p:spPr>
        <p:txBody>
          <a:bodyPr/>
          <a:lstStyle>
            <a:lvl1pPr>
              <a:defRPr sz="7307"/>
            </a:lvl1pPr>
            <a:lvl2pPr>
              <a:defRPr sz="6394"/>
            </a:lvl2pPr>
            <a:lvl3pPr>
              <a:defRPr sz="5480"/>
            </a:lvl3pPr>
            <a:lvl4pPr>
              <a:defRPr sz="4567"/>
            </a:lvl4pPr>
            <a:lvl5pPr>
              <a:defRPr sz="4567"/>
            </a:lvl5pPr>
            <a:lvl6pPr>
              <a:defRPr sz="4567"/>
            </a:lvl6pPr>
            <a:lvl7pPr>
              <a:defRPr sz="4567"/>
            </a:lvl7pPr>
            <a:lvl8pPr>
              <a:defRPr sz="4567"/>
            </a:lvl8pPr>
            <a:lvl9pPr>
              <a:defRPr sz="4567"/>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1438246" y="8423910"/>
            <a:ext cx="6734469" cy="15606335"/>
          </a:xfrm>
        </p:spPr>
        <p:txBody>
          <a:bodyPr/>
          <a:lstStyle>
            <a:lvl1pPr marL="0" indent="0">
              <a:buNone/>
              <a:defRPr sz="3654"/>
            </a:lvl1pPr>
            <a:lvl2pPr marL="1044016" indent="0">
              <a:buNone/>
              <a:defRPr sz="3197"/>
            </a:lvl2pPr>
            <a:lvl3pPr marL="2088032" indent="0">
              <a:buNone/>
              <a:defRPr sz="2740"/>
            </a:lvl3pPr>
            <a:lvl4pPr marL="3132049" indent="0">
              <a:buNone/>
              <a:defRPr sz="2284"/>
            </a:lvl4pPr>
            <a:lvl5pPr marL="4176065" indent="0">
              <a:buNone/>
              <a:defRPr sz="2284"/>
            </a:lvl5pPr>
            <a:lvl6pPr marL="5220081" indent="0">
              <a:buNone/>
              <a:defRPr sz="2284"/>
            </a:lvl6pPr>
            <a:lvl7pPr marL="6264097" indent="0">
              <a:buNone/>
              <a:defRPr sz="2284"/>
            </a:lvl7pPr>
            <a:lvl8pPr marL="7308113" indent="0">
              <a:buNone/>
              <a:defRPr sz="2284"/>
            </a:lvl8pPr>
            <a:lvl9pPr marL="8352130" indent="0">
              <a:buNone/>
              <a:defRPr sz="2284"/>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D21C7AB0-C7E9-45A2-BBE6-05599A501726}" type="datetimeFigureOut">
              <a:rPr lang="zh-CN" altLang="en-US" smtClean="0"/>
              <a:t>2022-10-16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6AEB0C5-98B1-4FF2-AC75-D6A45065C1D1}" type="slidenum">
              <a:rPr lang="zh-CN" altLang="en-US" smtClean="0"/>
              <a:t>‹#›</a:t>
            </a:fld>
            <a:endParaRPr lang="zh-CN" altLang="en-US"/>
          </a:p>
        </p:txBody>
      </p:sp>
    </p:spTree>
    <p:extLst>
      <p:ext uri="{BB962C8B-B14F-4D97-AF65-F5344CB8AC3E}">
        <p14:creationId xmlns:p14="http://schemas.microsoft.com/office/powerpoint/2010/main" val="1711441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438246" y="1871980"/>
            <a:ext cx="6734469" cy="6551930"/>
          </a:xfrm>
        </p:spPr>
        <p:txBody>
          <a:bodyPr anchor="b"/>
          <a:lstStyle>
            <a:lvl1pPr>
              <a:defRPr sz="7307"/>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8876885" y="4042963"/>
            <a:ext cx="10570696" cy="19954787"/>
          </a:xfrm>
        </p:spPr>
        <p:txBody>
          <a:bodyPr anchor="t"/>
          <a:lstStyle>
            <a:lvl1pPr marL="0" indent="0">
              <a:buNone/>
              <a:defRPr sz="7307"/>
            </a:lvl1pPr>
            <a:lvl2pPr marL="1044016" indent="0">
              <a:buNone/>
              <a:defRPr sz="6394"/>
            </a:lvl2pPr>
            <a:lvl3pPr marL="2088032" indent="0">
              <a:buNone/>
              <a:defRPr sz="5480"/>
            </a:lvl3pPr>
            <a:lvl4pPr marL="3132049" indent="0">
              <a:buNone/>
              <a:defRPr sz="4567"/>
            </a:lvl4pPr>
            <a:lvl5pPr marL="4176065" indent="0">
              <a:buNone/>
              <a:defRPr sz="4567"/>
            </a:lvl5pPr>
            <a:lvl6pPr marL="5220081" indent="0">
              <a:buNone/>
              <a:defRPr sz="4567"/>
            </a:lvl6pPr>
            <a:lvl7pPr marL="6264097" indent="0">
              <a:buNone/>
              <a:defRPr sz="4567"/>
            </a:lvl7pPr>
            <a:lvl8pPr marL="7308113" indent="0">
              <a:buNone/>
              <a:defRPr sz="4567"/>
            </a:lvl8pPr>
            <a:lvl9pPr marL="8352130" indent="0">
              <a:buNone/>
              <a:defRPr sz="4567"/>
            </a:lvl9pPr>
          </a:lstStyle>
          <a:p>
            <a:r>
              <a:rPr lang="zh-CN" altLang="en-US"/>
              <a:t>单击图标添加图片</a:t>
            </a:r>
            <a:endParaRPr lang="en-US" dirty="0"/>
          </a:p>
        </p:txBody>
      </p:sp>
      <p:sp>
        <p:nvSpPr>
          <p:cNvPr id="4" name="Text Placeholder 3"/>
          <p:cNvSpPr>
            <a:spLocks noGrp="1"/>
          </p:cNvSpPr>
          <p:nvPr>
            <p:ph type="body" sz="half" idx="2"/>
          </p:nvPr>
        </p:nvSpPr>
        <p:spPr>
          <a:xfrm>
            <a:off x="1438246" y="8423910"/>
            <a:ext cx="6734469" cy="15606335"/>
          </a:xfrm>
        </p:spPr>
        <p:txBody>
          <a:bodyPr/>
          <a:lstStyle>
            <a:lvl1pPr marL="0" indent="0">
              <a:buNone/>
              <a:defRPr sz="3654"/>
            </a:lvl1pPr>
            <a:lvl2pPr marL="1044016" indent="0">
              <a:buNone/>
              <a:defRPr sz="3197"/>
            </a:lvl2pPr>
            <a:lvl3pPr marL="2088032" indent="0">
              <a:buNone/>
              <a:defRPr sz="2740"/>
            </a:lvl3pPr>
            <a:lvl4pPr marL="3132049" indent="0">
              <a:buNone/>
              <a:defRPr sz="2284"/>
            </a:lvl4pPr>
            <a:lvl5pPr marL="4176065" indent="0">
              <a:buNone/>
              <a:defRPr sz="2284"/>
            </a:lvl5pPr>
            <a:lvl6pPr marL="5220081" indent="0">
              <a:buNone/>
              <a:defRPr sz="2284"/>
            </a:lvl6pPr>
            <a:lvl7pPr marL="6264097" indent="0">
              <a:buNone/>
              <a:defRPr sz="2284"/>
            </a:lvl7pPr>
            <a:lvl8pPr marL="7308113" indent="0">
              <a:buNone/>
              <a:defRPr sz="2284"/>
            </a:lvl8pPr>
            <a:lvl9pPr marL="8352130" indent="0">
              <a:buNone/>
              <a:defRPr sz="2284"/>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D21C7AB0-C7E9-45A2-BBE6-05599A501726}" type="datetimeFigureOut">
              <a:rPr lang="zh-CN" altLang="en-US" smtClean="0"/>
              <a:t>2022-10-16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6AEB0C5-98B1-4FF2-AC75-D6A45065C1D1}" type="slidenum">
              <a:rPr lang="zh-CN" altLang="en-US" smtClean="0"/>
              <a:t>‹#›</a:t>
            </a:fld>
            <a:endParaRPr lang="zh-CN" altLang="en-US"/>
          </a:p>
        </p:txBody>
      </p:sp>
    </p:spTree>
    <p:extLst>
      <p:ext uri="{BB962C8B-B14F-4D97-AF65-F5344CB8AC3E}">
        <p14:creationId xmlns:p14="http://schemas.microsoft.com/office/powerpoint/2010/main" val="3985309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35527" y="1494990"/>
            <a:ext cx="18009335" cy="5427444"/>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435527" y="7474920"/>
            <a:ext cx="18009335" cy="17816312"/>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1435527" y="26025728"/>
            <a:ext cx="4698087" cy="1494984"/>
          </a:xfrm>
          <a:prstGeom prst="rect">
            <a:avLst/>
          </a:prstGeom>
        </p:spPr>
        <p:txBody>
          <a:bodyPr vert="horz" lIns="91440" tIns="45720" rIns="91440" bIns="45720" rtlCol="0" anchor="ctr"/>
          <a:lstStyle>
            <a:lvl1pPr algn="l">
              <a:defRPr sz="2740">
                <a:solidFill>
                  <a:schemeClr val="tx1">
                    <a:tint val="75000"/>
                  </a:schemeClr>
                </a:solidFill>
              </a:defRPr>
            </a:lvl1pPr>
          </a:lstStyle>
          <a:p>
            <a:fld id="{D21C7AB0-C7E9-45A2-BBE6-05599A501726}" type="datetimeFigureOut">
              <a:rPr lang="zh-CN" altLang="en-US" smtClean="0"/>
              <a:t>2022-10-16</a:t>
            </a:fld>
            <a:endParaRPr lang="zh-CN" altLang="en-US"/>
          </a:p>
        </p:txBody>
      </p:sp>
      <p:sp>
        <p:nvSpPr>
          <p:cNvPr id="5" name="Footer Placeholder 4"/>
          <p:cNvSpPr>
            <a:spLocks noGrp="1"/>
          </p:cNvSpPr>
          <p:nvPr>
            <p:ph type="ftr" sz="quarter" idx="3"/>
          </p:nvPr>
        </p:nvSpPr>
        <p:spPr>
          <a:xfrm>
            <a:off x="6916629" y="26025728"/>
            <a:ext cx="7047131" cy="1494984"/>
          </a:xfrm>
          <a:prstGeom prst="rect">
            <a:avLst/>
          </a:prstGeom>
        </p:spPr>
        <p:txBody>
          <a:bodyPr vert="horz" lIns="91440" tIns="45720" rIns="91440" bIns="45720" rtlCol="0" anchor="ctr"/>
          <a:lstStyle>
            <a:lvl1pPr algn="ctr">
              <a:defRPr sz="274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14746774" y="26025728"/>
            <a:ext cx="4698087" cy="1494984"/>
          </a:xfrm>
          <a:prstGeom prst="rect">
            <a:avLst/>
          </a:prstGeom>
        </p:spPr>
        <p:txBody>
          <a:bodyPr vert="horz" lIns="91440" tIns="45720" rIns="91440" bIns="45720" rtlCol="0" anchor="ctr"/>
          <a:lstStyle>
            <a:lvl1pPr algn="r">
              <a:defRPr sz="2740">
                <a:solidFill>
                  <a:schemeClr val="tx1">
                    <a:tint val="75000"/>
                  </a:schemeClr>
                </a:solidFill>
              </a:defRPr>
            </a:lvl1pPr>
          </a:lstStyle>
          <a:p>
            <a:fld id="{16AEB0C5-98B1-4FF2-AC75-D6A45065C1D1}" type="slidenum">
              <a:rPr lang="zh-CN" altLang="en-US" smtClean="0"/>
              <a:t>‹#›</a:t>
            </a:fld>
            <a:endParaRPr lang="zh-CN" altLang="en-US"/>
          </a:p>
        </p:txBody>
      </p:sp>
    </p:spTree>
    <p:extLst>
      <p:ext uri="{BB962C8B-B14F-4D97-AF65-F5344CB8AC3E}">
        <p14:creationId xmlns:p14="http://schemas.microsoft.com/office/powerpoint/2010/main" val="11095952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088032" rtl="0" eaLnBrk="1" latinLnBrk="0" hangingPunct="1">
        <a:lnSpc>
          <a:spcPct val="90000"/>
        </a:lnSpc>
        <a:spcBef>
          <a:spcPct val="0"/>
        </a:spcBef>
        <a:buNone/>
        <a:defRPr sz="10047" kern="1200">
          <a:solidFill>
            <a:schemeClr val="tx1"/>
          </a:solidFill>
          <a:latin typeface="+mj-lt"/>
          <a:ea typeface="+mj-ea"/>
          <a:cs typeface="+mj-cs"/>
        </a:defRPr>
      </a:lvl1pPr>
    </p:titleStyle>
    <p:bodyStyle>
      <a:lvl1pPr marL="522008" indent="-522008" algn="l" defTabSz="2088032" rtl="0" eaLnBrk="1" latinLnBrk="0" hangingPunct="1">
        <a:lnSpc>
          <a:spcPct val="90000"/>
        </a:lnSpc>
        <a:spcBef>
          <a:spcPts val="2284"/>
        </a:spcBef>
        <a:buFont typeface="Arial" panose="020B0604020202020204" pitchFamily="34" charset="0"/>
        <a:buChar char="•"/>
        <a:defRPr sz="6394" kern="1200">
          <a:solidFill>
            <a:schemeClr val="tx1"/>
          </a:solidFill>
          <a:latin typeface="+mn-lt"/>
          <a:ea typeface="+mn-ea"/>
          <a:cs typeface="+mn-cs"/>
        </a:defRPr>
      </a:lvl1pPr>
      <a:lvl2pPr marL="1566024" indent="-522008" algn="l" defTabSz="2088032" rtl="0" eaLnBrk="1" latinLnBrk="0" hangingPunct="1">
        <a:lnSpc>
          <a:spcPct val="90000"/>
        </a:lnSpc>
        <a:spcBef>
          <a:spcPts val="1142"/>
        </a:spcBef>
        <a:buFont typeface="Arial" panose="020B0604020202020204" pitchFamily="34" charset="0"/>
        <a:buChar char="•"/>
        <a:defRPr sz="5480" kern="1200">
          <a:solidFill>
            <a:schemeClr val="tx1"/>
          </a:solidFill>
          <a:latin typeface="+mn-lt"/>
          <a:ea typeface="+mn-ea"/>
          <a:cs typeface="+mn-cs"/>
        </a:defRPr>
      </a:lvl2pPr>
      <a:lvl3pPr marL="2610041" indent="-522008" algn="l" defTabSz="2088032" rtl="0" eaLnBrk="1" latinLnBrk="0" hangingPunct="1">
        <a:lnSpc>
          <a:spcPct val="90000"/>
        </a:lnSpc>
        <a:spcBef>
          <a:spcPts val="1142"/>
        </a:spcBef>
        <a:buFont typeface="Arial" panose="020B0604020202020204" pitchFamily="34" charset="0"/>
        <a:buChar char="•"/>
        <a:defRPr sz="4567" kern="1200">
          <a:solidFill>
            <a:schemeClr val="tx1"/>
          </a:solidFill>
          <a:latin typeface="+mn-lt"/>
          <a:ea typeface="+mn-ea"/>
          <a:cs typeface="+mn-cs"/>
        </a:defRPr>
      </a:lvl3pPr>
      <a:lvl4pPr marL="3654057" indent="-522008" algn="l" defTabSz="2088032" rtl="0" eaLnBrk="1" latinLnBrk="0" hangingPunct="1">
        <a:lnSpc>
          <a:spcPct val="90000"/>
        </a:lnSpc>
        <a:spcBef>
          <a:spcPts val="1142"/>
        </a:spcBef>
        <a:buFont typeface="Arial" panose="020B0604020202020204" pitchFamily="34" charset="0"/>
        <a:buChar char="•"/>
        <a:defRPr sz="4110" kern="1200">
          <a:solidFill>
            <a:schemeClr val="tx1"/>
          </a:solidFill>
          <a:latin typeface="+mn-lt"/>
          <a:ea typeface="+mn-ea"/>
          <a:cs typeface="+mn-cs"/>
        </a:defRPr>
      </a:lvl4pPr>
      <a:lvl5pPr marL="4698073" indent="-522008" algn="l" defTabSz="2088032" rtl="0" eaLnBrk="1" latinLnBrk="0" hangingPunct="1">
        <a:lnSpc>
          <a:spcPct val="90000"/>
        </a:lnSpc>
        <a:spcBef>
          <a:spcPts val="1142"/>
        </a:spcBef>
        <a:buFont typeface="Arial" panose="020B0604020202020204" pitchFamily="34" charset="0"/>
        <a:buChar char="•"/>
        <a:defRPr sz="4110" kern="1200">
          <a:solidFill>
            <a:schemeClr val="tx1"/>
          </a:solidFill>
          <a:latin typeface="+mn-lt"/>
          <a:ea typeface="+mn-ea"/>
          <a:cs typeface="+mn-cs"/>
        </a:defRPr>
      </a:lvl5pPr>
      <a:lvl6pPr marL="5742089" indent="-522008" algn="l" defTabSz="2088032" rtl="0" eaLnBrk="1" latinLnBrk="0" hangingPunct="1">
        <a:lnSpc>
          <a:spcPct val="90000"/>
        </a:lnSpc>
        <a:spcBef>
          <a:spcPts val="1142"/>
        </a:spcBef>
        <a:buFont typeface="Arial" panose="020B0604020202020204" pitchFamily="34" charset="0"/>
        <a:buChar char="•"/>
        <a:defRPr sz="4110" kern="1200">
          <a:solidFill>
            <a:schemeClr val="tx1"/>
          </a:solidFill>
          <a:latin typeface="+mn-lt"/>
          <a:ea typeface="+mn-ea"/>
          <a:cs typeface="+mn-cs"/>
        </a:defRPr>
      </a:lvl6pPr>
      <a:lvl7pPr marL="6786105" indent="-522008" algn="l" defTabSz="2088032" rtl="0" eaLnBrk="1" latinLnBrk="0" hangingPunct="1">
        <a:lnSpc>
          <a:spcPct val="90000"/>
        </a:lnSpc>
        <a:spcBef>
          <a:spcPts val="1142"/>
        </a:spcBef>
        <a:buFont typeface="Arial" panose="020B0604020202020204" pitchFamily="34" charset="0"/>
        <a:buChar char="•"/>
        <a:defRPr sz="4110" kern="1200">
          <a:solidFill>
            <a:schemeClr val="tx1"/>
          </a:solidFill>
          <a:latin typeface="+mn-lt"/>
          <a:ea typeface="+mn-ea"/>
          <a:cs typeface="+mn-cs"/>
        </a:defRPr>
      </a:lvl7pPr>
      <a:lvl8pPr marL="7830122" indent="-522008" algn="l" defTabSz="2088032" rtl="0" eaLnBrk="1" latinLnBrk="0" hangingPunct="1">
        <a:lnSpc>
          <a:spcPct val="90000"/>
        </a:lnSpc>
        <a:spcBef>
          <a:spcPts val="1142"/>
        </a:spcBef>
        <a:buFont typeface="Arial" panose="020B0604020202020204" pitchFamily="34" charset="0"/>
        <a:buChar char="•"/>
        <a:defRPr sz="4110" kern="1200">
          <a:solidFill>
            <a:schemeClr val="tx1"/>
          </a:solidFill>
          <a:latin typeface="+mn-lt"/>
          <a:ea typeface="+mn-ea"/>
          <a:cs typeface="+mn-cs"/>
        </a:defRPr>
      </a:lvl8pPr>
      <a:lvl9pPr marL="8874138" indent="-522008" algn="l" defTabSz="2088032" rtl="0" eaLnBrk="1" latinLnBrk="0" hangingPunct="1">
        <a:lnSpc>
          <a:spcPct val="90000"/>
        </a:lnSpc>
        <a:spcBef>
          <a:spcPts val="1142"/>
        </a:spcBef>
        <a:buFont typeface="Arial" panose="020B0604020202020204" pitchFamily="34" charset="0"/>
        <a:buChar char="•"/>
        <a:defRPr sz="4110" kern="1200">
          <a:solidFill>
            <a:schemeClr val="tx1"/>
          </a:solidFill>
          <a:latin typeface="+mn-lt"/>
          <a:ea typeface="+mn-ea"/>
          <a:cs typeface="+mn-cs"/>
        </a:defRPr>
      </a:lvl9pPr>
    </p:bodyStyle>
    <p:otherStyle>
      <a:defPPr>
        <a:defRPr lang="en-US"/>
      </a:defPPr>
      <a:lvl1pPr marL="0" algn="l" defTabSz="2088032" rtl="0" eaLnBrk="1" latinLnBrk="0" hangingPunct="1">
        <a:defRPr sz="4110" kern="1200">
          <a:solidFill>
            <a:schemeClr val="tx1"/>
          </a:solidFill>
          <a:latin typeface="+mn-lt"/>
          <a:ea typeface="+mn-ea"/>
          <a:cs typeface="+mn-cs"/>
        </a:defRPr>
      </a:lvl1pPr>
      <a:lvl2pPr marL="1044016" algn="l" defTabSz="2088032" rtl="0" eaLnBrk="1" latinLnBrk="0" hangingPunct="1">
        <a:defRPr sz="4110" kern="1200">
          <a:solidFill>
            <a:schemeClr val="tx1"/>
          </a:solidFill>
          <a:latin typeface="+mn-lt"/>
          <a:ea typeface="+mn-ea"/>
          <a:cs typeface="+mn-cs"/>
        </a:defRPr>
      </a:lvl2pPr>
      <a:lvl3pPr marL="2088032" algn="l" defTabSz="2088032" rtl="0" eaLnBrk="1" latinLnBrk="0" hangingPunct="1">
        <a:defRPr sz="4110" kern="1200">
          <a:solidFill>
            <a:schemeClr val="tx1"/>
          </a:solidFill>
          <a:latin typeface="+mn-lt"/>
          <a:ea typeface="+mn-ea"/>
          <a:cs typeface="+mn-cs"/>
        </a:defRPr>
      </a:lvl3pPr>
      <a:lvl4pPr marL="3132049" algn="l" defTabSz="2088032" rtl="0" eaLnBrk="1" latinLnBrk="0" hangingPunct="1">
        <a:defRPr sz="4110" kern="1200">
          <a:solidFill>
            <a:schemeClr val="tx1"/>
          </a:solidFill>
          <a:latin typeface="+mn-lt"/>
          <a:ea typeface="+mn-ea"/>
          <a:cs typeface="+mn-cs"/>
        </a:defRPr>
      </a:lvl4pPr>
      <a:lvl5pPr marL="4176065" algn="l" defTabSz="2088032" rtl="0" eaLnBrk="1" latinLnBrk="0" hangingPunct="1">
        <a:defRPr sz="4110" kern="1200">
          <a:solidFill>
            <a:schemeClr val="tx1"/>
          </a:solidFill>
          <a:latin typeface="+mn-lt"/>
          <a:ea typeface="+mn-ea"/>
          <a:cs typeface="+mn-cs"/>
        </a:defRPr>
      </a:lvl5pPr>
      <a:lvl6pPr marL="5220081" algn="l" defTabSz="2088032" rtl="0" eaLnBrk="1" latinLnBrk="0" hangingPunct="1">
        <a:defRPr sz="4110" kern="1200">
          <a:solidFill>
            <a:schemeClr val="tx1"/>
          </a:solidFill>
          <a:latin typeface="+mn-lt"/>
          <a:ea typeface="+mn-ea"/>
          <a:cs typeface="+mn-cs"/>
        </a:defRPr>
      </a:lvl6pPr>
      <a:lvl7pPr marL="6264097" algn="l" defTabSz="2088032" rtl="0" eaLnBrk="1" latinLnBrk="0" hangingPunct="1">
        <a:defRPr sz="4110" kern="1200">
          <a:solidFill>
            <a:schemeClr val="tx1"/>
          </a:solidFill>
          <a:latin typeface="+mn-lt"/>
          <a:ea typeface="+mn-ea"/>
          <a:cs typeface="+mn-cs"/>
        </a:defRPr>
      </a:lvl7pPr>
      <a:lvl8pPr marL="7308113" algn="l" defTabSz="2088032" rtl="0" eaLnBrk="1" latinLnBrk="0" hangingPunct="1">
        <a:defRPr sz="4110" kern="1200">
          <a:solidFill>
            <a:schemeClr val="tx1"/>
          </a:solidFill>
          <a:latin typeface="+mn-lt"/>
          <a:ea typeface="+mn-ea"/>
          <a:cs typeface="+mn-cs"/>
        </a:defRPr>
      </a:lvl8pPr>
      <a:lvl9pPr marL="8352130" algn="l" defTabSz="2088032" rtl="0" eaLnBrk="1" latinLnBrk="0" hangingPunct="1">
        <a:defRPr sz="411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image" Target="../media/image1.wmf"/><Relationship Id="rId7" Type="http://schemas.openxmlformats.org/officeDocument/2006/relationships/oleObject" Target="../embeddings/oleObject3.bin"/><Relationship Id="rId12" Type="http://schemas.openxmlformats.org/officeDocument/2006/relationships/image" Target="../media/image8.emf"/><Relationship Id="rId2"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image" Target="../media/image7.emf"/><Relationship Id="rId5" Type="http://schemas.openxmlformats.org/officeDocument/2006/relationships/image" Target="../media/image2.wmf"/><Relationship Id="rId10" Type="http://schemas.openxmlformats.org/officeDocument/2006/relationships/image" Target="../media/image6.png"/><Relationship Id="rId4" Type="http://schemas.openxmlformats.org/officeDocument/2006/relationships/oleObject" Target="../embeddings/oleObject2.bin"/><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矩形 39"/>
          <p:cNvSpPr/>
          <p:nvPr/>
        </p:nvSpPr>
        <p:spPr>
          <a:xfrm>
            <a:off x="10753952" y="4416328"/>
            <a:ext cx="9708021" cy="9475919"/>
          </a:xfrm>
          <a:prstGeom prst="rect">
            <a:avLst/>
          </a:prstGeom>
          <a:noFill/>
          <a:ln w="762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981"/>
          </a:p>
        </p:txBody>
      </p:sp>
      <p:sp>
        <p:nvSpPr>
          <p:cNvPr id="3" name="矩形 2"/>
          <p:cNvSpPr/>
          <p:nvPr/>
        </p:nvSpPr>
        <p:spPr>
          <a:xfrm>
            <a:off x="400926" y="4416329"/>
            <a:ext cx="9708021" cy="3618960"/>
          </a:xfrm>
          <a:prstGeom prst="rect">
            <a:avLst/>
          </a:prstGeom>
          <a:noFill/>
          <a:ln w="762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981"/>
          </a:p>
        </p:txBody>
      </p:sp>
      <p:sp>
        <p:nvSpPr>
          <p:cNvPr id="5" name="Rectangle 13"/>
          <p:cNvSpPr txBox="1">
            <a:spLocks noChangeArrowheads="1"/>
          </p:cNvSpPr>
          <p:nvPr/>
        </p:nvSpPr>
        <p:spPr>
          <a:xfrm>
            <a:off x="0" y="-7968"/>
            <a:ext cx="20880388" cy="3509778"/>
          </a:xfrm>
          <a:prstGeom prst="rect">
            <a:avLst/>
          </a:prstGeom>
          <a:solidFill>
            <a:schemeClr val="accent1">
              <a:lumMod val="60000"/>
              <a:lumOff val="40000"/>
            </a:schemeClr>
          </a:solidFill>
          <a:ln>
            <a:solidFill>
              <a:schemeClr val="tx2">
                <a:lumMod val="75000"/>
              </a:schemeClr>
            </a:solidFill>
          </a:ln>
        </p:spPr>
        <p:txBody>
          <a:bodyPr vert="horz" lIns="58930" tIns="29465" rIns="58930" bIns="29465"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altLang="zh-CN" sz="1547" b="1" dirty="0">
              <a:solidFill>
                <a:schemeClr val="bg1"/>
              </a:solidFill>
            </a:endParaRPr>
          </a:p>
          <a:p>
            <a:endParaRPr lang="en-US" altLang="zh-CN" sz="2836" b="1" dirty="0">
              <a:solidFill>
                <a:schemeClr val="bg1"/>
              </a:solidFill>
            </a:endParaRPr>
          </a:p>
          <a:p>
            <a:endParaRPr lang="en-US" altLang="zh-CN" sz="3094" b="1" dirty="0">
              <a:solidFill>
                <a:schemeClr val="bg1"/>
              </a:solidFill>
            </a:endParaRPr>
          </a:p>
          <a:p>
            <a:br>
              <a:rPr lang="en-US" altLang="zh-CN" sz="3094" dirty="0">
                <a:ea typeface="宋体" panose="02010600030101010101" pitchFamily="2" charset="-122"/>
              </a:rPr>
            </a:br>
            <a:endParaRPr lang="en-US" altLang="zh-CN" sz="1289" i="1" dirty="0">
              <a:solidFill>
                <a:schemeClr val="bg1"/>
              </a:solidFill>
            </a:endParaRPr>
          </a:p>
          <a:p>
            <a:endParaRPr lang="en-US" altLang="zh-CN" sz="3094" i="1" dirty="0">
              <a:solidFill>
                <a:schemeClr val="bg1"/>
              </a:solidFill>
              <a:ea typeface="宋体" panose="02010600030101010101" pitchFamily="2" charset="-122"/>
            </a:endParaRPr>
          </a:p>
        </p:txBody>
      </p:sp>
      <p:sp>
        <p:nvSpPr>
          <p:cNvPr id="7" name="Rectangle 17"/>
          <p:cNvSpPr>
            <a:spLocks noChangeArrowheads="1"/>
          </p:cNvSpPr>
          <p:nvPr/>
        </p:nvSpPr>
        <p:spPr bwMode="auto">
          <a:xfrm>
            <a:off x="887517" y="4097137"/>
            <a:ext cx="8954145" cy="589304"/>
          </a:xfrm>
          <a:prstGeom prst="rect">
            <a:avLst/>
          </a:prstGeom>
          <a:solidFill>
            <a:schemeClr val="tx2">
              <a:lumMod val="40000"/>
              <a:lumOff val="60000"/>
            </a:schemeClr>
          </a:solidFill>
          <a:ln w="9525">
            <a:noFill/>
            <a:miter lim="800000"/>
            <a:headEnd/>
            <a:tailEnd/>
          </a:ln>
          <a:effectLst/>
        </p:spPr>
        <p:txBody>
          <a:bodyPr wrap="none" lIns="88396" tIns="44198" rIns="88396" bIns="44198" anchor="ctr"/>
          <a:lstStyle>
            <a:lvl1pPr defTabSz="3762375">
              <a:defRPr>
                <a:solidFill>
                  <a:schemeClr val="tx1"/>
                </a:solidFill>
                <a:latin typeface="Arial" panose="020B0604020202020204" pitchFamily="34" charset="0"/>
              </a:defRPr>
            </a:lvl1pPr>
            <a:lvl2pPr marL="685800" defTabSz="3762375">
              <a:defRPr>
                <a:solidFill>
                  <a:schemeClr val="tx1"/>
                </a:solidFill>
                <a:latin typeface="Arial" panose="020B0604020202020204" pitchFamily="34" charset="0"/>
              </a:defRPr>
            </a:lvl2pPr>
            <a:lvl3pPr marL="1371600" defTabSz="3762375">
              <a:defRPr>
                <a:solidFill>
                  <a:schemeClr val="tx1"/>
                </a:solidFill>
                <a:latin typeface="Arial" panose="020B0604020202020204" pitchFamily="34" charset="0"/>
              </a:defRPr>
            </a:lvl3pPr>
            <a:lvl4pPr marL="2057400" defTabSz="3762375">
              <a:defRPr>
                <a:solidFill>
                  <a:schemeClr val="tx1"/>
                </a:solidFill>
                <a:latin typeface="Arial" panose="020B0604020202020204" pitchFamily="34" charset="0"/>
              </a:defRPr>
            </a:lvl4pPr>
            <a:lvl5pPr marL="2743200" defTabSz="3762375">
              <a:defRPr>
                <a:solidFill>
                  <a:schemeClr val="tx1"/>
                </a:solidFill>
                <a:latin typeface="Arial" panose="020B0604020202020204" pitchFamily="34" charset="0"/>
              </a:defRPr>
            </a:lvl5pPr>
            <a:lvl6pPr marL="3200400" defTabSz="3762375" fontAlgn="base">
              <a:spcBef>
                <a:spcPct val="0"/>
              </a:spcBef>
              <a:spcAft>
                <a:spcPct val="0"/>
              </a:spcAft>
              <a:defRPr>
                <a:solidFill>
                  <a:schemeClr val="tx1"/>
                </a:solidFill>
                <a:latin typeface="Arial" panose="020B0604020202020204" pitchFamily="34" charset="0"/>
              </a:defRPr>
            </a:lvl6pPr>
            <a:lvl7pPr marL="3657600" defTabSz="3762375" fontAlgn="base">
              <a:spcBef>
                <a:spcPct val="0"/>
              </a:spcBef>
              <a:spcAft>
                <a:spcPct val="0"/>
              </a:spcAft>
              <a:defRPr>
                <a:solidFill>
                  <a:schemeClr val="tx1"/>
                </a:solidFill>
                <a:latin typeface="Arial" panose="020B0604020202020204" pitchFamily="34" charset="0"/>
              </a:defRPr>
            </a:lvl7pPr>
            <a:lvl8pPr marL="4114800" defTabSz="3762375" fontAlgn="base">
              <a:spcBef>
                <a:spcPct val="0"/>
              </a:spcBef>
              <a:spcAft>
                <a:spcPct val="0"/>
              </a:spcAft>
              <a:defRPr>
                <a:solidFill>
                  <a:schemeClr val="tx1"/>
                </a:solidFill>
                <a:latin typeface="Arial" panose="020B0604020202020204" pitchFamily="34" charset="0"/>
              </a:defRPr>
            </a:lvl8pPr>
            <a:lvl9pPr marL="4572000" defTabSz="3762375" fontAlgn="base">
              <a:spcBef>
                <a:spcPct val="0"/>
              </a:spcBef>
              <a:spcAft>
                <a:spcPct val="0"/>
              </a:spcAft>
              <a:defRPr>
                <a:solidFill>
                  <a:schemeClr val="tx1"/>
                </a:solidFill>
                <a:latin typeface="Arial" panose="020B0604020202020204" pitchFamily="34" charset="0"/>
              </a:defRPr>
            </a:lvl9pPr>
          </a:lstStyle>
          <a:p>
            <a:pPr algn="ctr"/>
            <a:r>
              <a:rPr lang="en-US" altLang="zh-CN" sz="2836" b="1" dirty="0"/>
              <a:t>ABSTRACT</a:t>
            </a:r>
          </a:p>
        </p:txBody>
      </p:sp>
      <p:sp>
        <p:nvSpPr>
          <p:cNvPr id="9" name="Rectangle 17"/>
          <p:cNvSpPr>
            <a:spLocks noChangeArrowheads="1"/>
          </p:cNvSpPr>
          <p:nvPr/>
        </p:nvSpPr>
        <p:spPr bwMode="auto">
          <a:xfrm>
            <a:off x="11199000" y="4017262"/>
            <a:ext cx="8954145" cy="589304"/>
          </a:xfrm>
          <a:prstGeom prst="rect">
            <a:avLst/>
          </a:prstGeom>
          <a:solidFill>
            <a:schemeClr val="tx2">
              <a:lumMod val="40000"/>
              <a:lumOff val="60000"/>
            </a:schemeClr>
          </a:solidFill>
          <a:ln w="9525">
            <a:noFill/>
            <a:miter lim="800000"/>
            <a:headEnd/>
            <a:tailEnd/>
          </a:ln>
          <a:effectLst/>
        </p:spPr>
        <p:txBody>
          <a:bodyPr wrap="none" lIns="88396" tIns="44198" rIns="88396" bIns="44198" anchor="ctr"/>
          <a:lstStyle>
            <a:lvl1pPr defTabSz="3762375">
              <a:defRPr>
                <a:solidFill>
                  <a:schemeClr val="tx1"/>
                </a:solidFill>
                <a:latin typeface="Arial" panose="020B0604020202020204" pitchFamily="34" charset="0"/>
              </a:defRPr>
            </a:lvl1pPr>
            <a:lvl2pPr marL="685800" defTabSz="3762375">
              <a:defRPr>
                <a:solidFill>
                  <a:schemeClr val="tx1"/>
                </a:solidFill>
                <a:latin typeface="Arial" panose="020B0604020202020204" pitchFamily="34" charset="0"/>
              </a:defRPr>
            </a:lvl2pPr>
            <a:lvl3pPr marL="1371600" defTabSz="3762375">
              <a:defRPr>
                <a:solidFill>
                  <a:schemeClr val="tx1"/>
                </a:solidFill>
                <a:latin typeface="Arial" panose="020B0604020202020204" pitchFamily="34" charset="0"/>
              </a:defRPr>
            </a:lvl3pPr>
            <a:lvl4pPr marL="2057400" defTabSz="3762375">
              <a:defRPr>
                <a:solidFill>
                  <a:schemeClr val="tx1"/>
                </a:solidFill>
                <a:latin typeface="Arial" panose="020B0604020202020204" pitchFamily="34" charset="0"/>
              </a:defRPr>
            </a:lvl4pPr>
            <a:lvl5pPr marL="2743200" defTabSz="3762375">
              <a:defRPr>
                <a:solidFill>
                  <a:schemeClr val="tx1"/>
                </a:solidFill>
                <a:latin typeface="Arial" panose="020B0604020202020204" pitchFamily="34" charset="0"/>
              </a:defRPr>
            </a:lvl5pPr>
            <a:lvl6pPr marL="3200400" defTabSz="3762375" fontAlgn="base">
              <a:spcBef>
                <a:spcPct val="0"/>
              </a:spcBef>
              <a:spcAft>
                <a:spcPct val="0"/>
              </a:spcAft>
              <a:defRPr>
                <a:solidFill>
                  <a:schemeClr val="tx1"/>
                </a:solidFill>
                <a:latin typeface="Arial" panose="020B0604020202020204" pitchFamily="34" charset="0"/>
              </a:defRPr>
            </a:lvl6pPr>
            <a:lvl7pPr marL="3657600" defTabSz="3762375" fontAlgn="base">
              <a:spcBef>
                <a:spcPct val="0"/>
              </a:spcBef>
              <a:spcAft>
                <a:spcPct val="0"/>
              </a:spcAft>
              <a:defRPr>
                <a:solidFill>
                  <a:schemeClr val="tx1"/>
                </a:solidFill>
                <a:latin typeface="Arial" panose="020B0604020202020204" pitchFamily="34" charset="0"/>
              </a:defRPr>
            </a:lvl7pPr>
            <a:lvl8pPr marL="4114800" defTabSz="3762375" fontAlgn="base">
              <a:spcBef>
                <a:spcPct val="0"/>
              </a:spcBef>
              <a:spcAft>
                <a:spcPct val="0"/>
              </a:spcAft>
              <a:defRPr>
                <a:solidFill>
                  <a:schemeClr val="tx1"/>
                </a:solidFill>
                <a:latin typeface="Arial" panose="020B0604020202020204" pitchFamily="34" charset="0"/>
              </a:defRPr>
            </a:lvl8pPr>
            <a:lvl9pPr marL="4572000" defTabSz="3762375" fontAlgn="base">
              <a:spcBef>
                <a:spcPct val="0"/>
              </a:spcBef>
              <a:spcAft>
                <a:spcPct val="0"/>
              </a:spcAft>
              <a:defRPr>
                <a:solidFill>
                  <a:schemeClr val="tx1"/>
                </a:solidFill>
                <a:latin typeface="Arial" panose="020B0604020202020204" pitchFamily="34" charset="0"/>
              </a:defRPr>
            </a:lvl9pPr>
          </a:lstStyle>
          <a:p>
            <a:pPr algn="ctr"/>
            <a:r>
              <a:rPr lang="en-US" altLang="zh-CN" sz="2836" b="1" dirty="0"/>
              <a:t>Performance Test</a:t>
            </a:r>
            <a:endParaRPr lang="en-US" altLang="zh-CN" sz="2771" b="1" dirty="0">
              <a:ea typeface="宋体" panose="02010600030101010101" pitchFamily="2" charset="-122"/>
            </a:endParaRPr>
          </a:p>
        </p:txBody>
      </p:sp>
      <p:sp>
        <p:nvSpPr>
          <p:cNvPr id="15" name="Text Box 32"/>
          <p:cNvSpPr txBox="1">
            <a:spLocks noChangeArrowheads="1"/>
          </p:cNvSpPr>
          <p:nvPr/>
        </p:nvSpPr>
        <p:spPr bwMode="auto">
          <a:xfrm>
            <a:off x="645571" y="4709743"/>
            <a:ext cx="9117491" cy="33633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88396" tIns="44198" rIns="88396" bIns="44198">
            <a:spAutoFit/>
          </a:bodyPr>
          <a:lstStyle>
            <a:lvl1pPr defTabSz="3762375">
              <a:defRPr>
                <a:solidFill>
                  <a:schemeClr val="tx1"/>
                </a:solidFill>
                <a:latin typeface="Arial" panose="020B0604020202020204" pitchFamily="34" charset="0"/>
              </a:defRPr>
            </a:lvl1pPr>
            <a:lvl2pPr marL="685800" defTabSz="3762375">
              <a:defRPr>
                <a:solidFill>
                  <a:schemeClr val="tx1"/>
                </a:solidFill>
                <a:latin typeface="Arial" panose="020B0604020202020204" pitchFamily="34" charset="0"/>
              </a:defRPr>
            </a:lvl2pPr>
            <a:lvl3pPr marL="1371600" defTabSz="3762375">
              <a:defRPr>
                <a:solidFill>
                  <a:schemeClr val="tx1"/>
                </a:solidFill>
                <a:latin typeface="Arial" panose="020B0604020202020204" pitchFamily="34" charset="0"/>
              </a:defRPr>
            </a:lvl3pPr>
            <a:lvl4pPr marL="2057400" defTabSz="3762375">
              <a:defRPr>
                <a:solidFill>
                  <a:schemeClr val="tx1"/>
                </a:solidFill>
                <a:latin typeface="Arial" panose="020B0604020202020204" pitchFamily="34" charset="0"/>
              </a:defRPr>
            </a:lvl4pPr>
            <a:lvl5pPr marL="2743200" defTabSz="3762375">
              <a:defRPr>
                <a:solidFill>
                  <a:schemeClr val="tx1"/>
                </a:solidFill>
                <a:latin typeface="Arial" panose="020B0604020202020204" pitchFamily="34" charset="0"/>
              </a:defRPr>
            </a:lvl5pPr>
            <a:lvl6pPr marL="3200400" defTabSz="3762375" fontAlgn="base">
              <a:spcBef>
                <a:spcPct val="0"/>
              </a:spcBef>
              <a:spcAft>
                <a:spcPct val="0"/>
              </a:spcAft>
              <a:defRPr>
                <a:solidFill>
                  <a:schemeClr val="tx1"/>
                </a:solidFill>
                <a:latin typeface="Arial" panose="020B0604020202020204" pitchFamily="34" charset="0"/>
              </a:defRPr>
            </a:lvl6pPr>
            <a:lvl7pPr marL="3657600" defTabSz="3762375" fontAlgn="base">
              <a:spcBef>
                <a:spcPct val="0"/>
              </a:spcBef>
              <a:spcAft>
                <a:spcPct val="0"/>
              </a:spcAft>
              <a:defRPr>
                <a:solidFill>
                  <a:schemeClr val="tx1"/>
                </a:solidFill>
                <a:latin typeface="Arial" panose="020B0604020202020204" pitchFamily="34" charset="0"/>
              </a:defRPr>
            </a:lvl7pPr>
            <a:lvl8pPr marL="4114800" defTabSz="3762375" fontAlgn="base">
              <a:spcBef>
                <a:spcPct val="0"/>
              </a:spcBef>
              <a:spcAft>
                <a:spcPct val="0"/>
              </a:spcAft>
              <a:defRPr>
                <a:solidFill>
                  <a:schemeClr val="tx1"/>
                </a:solidFill>
                <a:latin typeface="Arial" panose="020B0604020202020204" pitchFamily="34" charset="0"/>
              </a:defRPr>
            </a:lvl8pPr>
            <a:lvl9pPr marL="4572000" defTabSz="3762375" fontAlgn="base">
              <a:spcBef>
                <a:spcPct val="0"/>
              </a:spcBef>
              <a:spcAft>
                <a:spcPct val="0"/>
              </a:spcAft>
              <a:defRPr>
                <a:solidFill>
                  <a:schemeClr val="tx1"/>
                </a:solidFill>
                <a:latin typeface="Arial" panose="020B0604020202020204" pitchFamily="34" charset="0"/>
              </a:defRPr>
            </a:lvl9pPr>
          </a:lstStyle>
          <a:p>
            <a:pPr algn="just">
              <a:spcBef>
                <a:spcPct val="50000"/>
              </a:spcBef>
            </a:pPr>
            <a:r>
              <a:rPr lang="en-US" altLang="zh-CN" sz="1934" dirty="0">
                <a:latin typeface="Times New Roman" panose="02020603050405020304" pitchFamily="18" charset="0"/>
                <a:cs typeface="Times New Roman" panose="02020603050405020304" pitchFamily="18" charset="0"/>
              </a:rPr>
              <a:t>In the metallurgical industry, the sintering process is an important and indispensable part of iron making, which is an important means to produce sintered ore. And the stability or otherwise of the sintering endpoint is the key process that affects the quality and yield of sintered ore. In this paper, based on the method of BP neural network modeling, the sintering endpoint prediction model based on IBBOA-optimized BP neural network is proposed. In the IBBOA-BP neural network model, adaptive weights are introduced to coordinate the global and local search ability of BBOA; variation operators are added to improve the diversity of butterfly populations and avoid individual butterflies from falling into local optimum. The weights and thresholds of the BP neural network are optimized by IBBOA to avoid the problem of easy prematureness of the BP neural network and to improve the accuracy of the sintering endpoint prediction model</a:t>
            </a:r>
            <a:endParaRPr lang="en-US" altLang="zh-CN" sz="1934"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8" name="矩形 7"/>
          <p:cNvSpPr/>
          <p:nvPr/>
        </p:nvSpPr>
        <p:spPr>
          <a:xfrm>
            <a:off x="384234" y="8421175"/>
            <a:ext cx="9708021" cy="6517786"/>
          </a:xfrm>
          <a:prstGeom prst="rect">
            <a:avLst/>
          </a:prstGeom>
          <a:noFill/>
          <a:ln w="762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981"/>
          </a:p>
        </p:txBody>
      </p:sp>
      <p:sp>
        <p:nvSpPr>
          <p:cNvPr id="10" name="Rectangle 17"/>
          <p:cNvSpPr>
            <a:spLocks noChangeArrowheads="1"/>
          </p:cNvSpPr>
          <p:nvPr/>
        </p:nvSpPr>
        <p:spPr bwMode="auto">
          <a:xfrm>
            <a:off x="774994" y="8139489"/>
            <a:ext cx="8954145" cy="589304"/>
          </a:xfrm>
          <a:prstGeom prst="rect">
            <a:avLst/>
          </a:prstGeom>
          <a:solidFill>
            <a:schemeClr val="tx2">
              <a:lumMod val="40000"/>
              <a:lumOff val="60000"/>
            </a:schemeClr>
          </a:solidFill>
          <a:ln w="9525">
            <a:noFill/>
            <a:miter lim="800000"/>
            <a:headEnd/>
            <a:tailEnd/>
          </a:ln>
          <a:effectLst/>
        </p:spPr>
        <p:txBody>
          <a:bodyPr wrap="none" lIns="88396" tIns="44198" rIns="88396" bIns="44198" anchor="ctr"/>
          <a:lstStyle>
            <a:lvl1pPr defTabSz="3762375">
              <a:defRPr>
                <a:solidFill>
                  <a:schemeClr val="tx1"/>
                </a:solidFill>
                <a:latin typeface="Arial" panose="020B0604020202020204" pitchFamily="34" charset="0"/>
              </a:defRPr>
            </a:lvl1pPr>
            <a:lvl2pPr marL="685800" defTabSz="3762375">
              <a:defRPr>
                <a:solidFill>
                  <a:schemeClr val="tx1"/>
                </a:solidFill>
                <a:latin typeface="Arial" panose="020B0604020202020204" pitchFamily="34" charset="0"/>
              </a:defRPr>
            </a:lvl2pPr>
            <a:lvl3pPr marL="1371600" defTabSz="3762375">
              <a:defRPr>
                <a:solidFill>
                  <a:schemeClr val="tx1"/>
                </a:solidFill>
                <a:latin typeface="Arial" panose="020B0604020202020204" pitchFamily="34" charset="0"/>
              </a:defRPr>
            </a:lvl3pPr>
            <a:lvl4pPr marL="2057400" defTabSz="3762375">
              <a:defRPr>
                <a:solidFill>
                  <a:schemeClr val="tx1"/>
                </a:solidFill>
                <a:latin typeface="Arial" panose="020B0604020202020204" pitchFamily="34" charset="0"/>
              </a:defRPr>
            </a:lvl4pPr>
            <a:lvl5pPr marL="2743200" defTabSz="3762375">
              <a:defRPr>
                <a:solidFill>
                  <a:schemeClr val="tx1"/>
                </a:solidFill>
                <a:latin typeface="Arial" panose="020B0604020202020204" pitchFamily="34" charset="0"/>
              </a:defRPr>
            </a:lvl5pPr>
            <a:lvl6pPr marL="3200400" defTabSz="3762375" fontAlgn="base">
              <a:spcBef>
                <a:spcPct val="0"/>
              </a:spcBef>
              <a:spcAft>
                <a:spcPct val="0"/>
              </a:spcAft>
              <a:defRPr>
                <a:solidFill>
                  <a:schemeClr val="tx1"/>
                </a:solidFill>
                <a:latin typeface="Arial" panose="020B0604020202020204" pitchFamily="34" charset="0"/>
              </a:defRPr>
            </a:lvl6pPr>
            <a:lvl7pPr marL="3657600" defTabSz="3762375" fontAlgn="base">
              <a:spcBef>
                <a:spcPct val="0"/>
              </a:spcBef>
              <a:spcAft>
                <a:spcPct val="0"/>
              </a:spcAft>
              <a:defRPr>
                <a:solidFill>
                  <a:schemeClr val="tx1"/>
                </a:solidFill>
                <a:latin typeface="Arial" panose="020B0604020202020204" pitchFamily="34" charset="0"/>
              </a:defRPr>
            </a:lvl7pPr>
            <a:lvl8pPr marL="4114800" defTabSz="3762375" fontAlgn="base">
              <a:spcBef>
                <a:spcPct val="0"/>
              </a:spcBef>
              <a:spcAft>
                <a:spcPct val="0"/>
              </a:spcAft>
              <a:defRPr>
                <a:solidFill>
                  <a:schemeClr val="tx1"/>
                </a:solidFill>
                <a:latin typeface="Arial" panose="020B0604020202020204" pitchFamily="34" charset="0"/>
              </a:defRPr>
            </a:lvl8pPr>
            <a:lvl9pPr marL="4572000" defTabSz="3762375" fontAlgn="base">
              <a:spcBef>
                <a:spcPct val="0"/>
              </a:spcBef>
              <a:spcAft>
                <a:spcPct val="0"/>
              </a:spcAft>
              <a:defRPr>
                <a:solidFill>
                  <a:schemeClr val="tx1"/>
                </a:solidFill>
                <a:latin typeface="Arial" panose="020B0604020202020204" pitchFamily="34" charset="0"/>
              </a:defRPr>
            </a:lvl9pPr>
          </a:lstStyle>
          <a:p>
            <a:pPr algn="ctr"/>
            <a:r>
              <a:rPr lang="en-US" altLang="zh-CN" sz="2771" b="1" dirty="0"/>
              <a:t>SINTERING PROCESS FLOW</a:t>
            </a:r>
          </a:p>
        </p:txBody>
      </p:sp>
      <p:sp>
        <p:nvSpPr>
          <p:cNvPr id="14" name="矩形 13"/>
          <p:cNvSpPr/>
          <p:nvPr/>
        </p:nvSpPr>
        <p:spPr>
          <a:xfrm>
            <a:off x="400926" y="15365205"/>
            <a:ext cx="9708021" cy="12207011"/>
          </a:xfrm>
          <a:prstGeom prst="rect">
            <a:avLst/>
          </a:prstGeom>
          <a:noFill/>
          <a:ln w="762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981"/>
          </a:p>
        </p:txBody>
      </p:sp>
      <p:sp>
        <p:nvSpPr>
          <p:cNvPr id="16" name="Rectangle 17"/>
          <p:cNvSpPr>
            <a:spLocks noChangeArrowheads="1"/>
          </p:cNvSpPr>
          <p:nvPr/>
        </p:nvSpPr>
        <p:spPr bwMode="auto">
          <a:xfrm>
            <a:off x="900474" y="15064299"/>
            <a:ext cx="8954145" cy="589304"/>
          </a:xfrm>
          <a:prstGeom prst="rect">
            <a:avLst/>
          </a:prstGeom>
          <a:solidFill>
            <a:schemeClr val="accent1">
              <a:lumMod val="60000"/>
              <a:lumOff val="40000"/>
            </a:schemeClr>
          </a:solidFill>
          <a:ln w="9525">
            <a:noFill/>
            <a:miter lim="800000"/>
            <a:headEnd/>
            <a:tailEnd/>
          </a:ln>
          <a:effectLst/>
        </p:spPr>
        <p:txBody>
          <a:bodyPr wrap="none" lIns="88396" tIns="44198" rIns="88396" bIns="44198" anchor="ctr"/>
          <a:lstStyle>
            <a:lvl1pPr defTabSz="3762375">
              <a:defRPr>
                <a:solidFill>
                  <a:schemeClr val="tx1"/>
                </a:solidFill>
                <a:latin typeface="Arial" panose="020B0604020202020204" pitchFamily="34" charset="0"/>
              </a:defRPr>
            </a:lvl1pPr>
            <a:lvl2pPr marL="685800" defTabSz="3762375">
              <a:defRPr>
                <a:solidFill>
                  <a:schemeClr val="tx1"/>
                </a:solidFill>
                <a:latin typeface="Arial" panose="020B0604020202020204" pitchFamily="34" charset="0"/>
              </a:defRPr>
            </a:lvl2pPr>
            <a:lvl3pPr marL="1371600" defTabSz="3762375">
              <a:defRPr>
                <a:solidFill>
                  <a:schemeClr val="tx1"/>
                </a:solidFill>
                <a:latin typeface="Arial" panose="020B0604020202020204" pitchFamily="34" charset="0"/>
              </a:defRPr>
            </a:lvl3pPr>
            <a:lvl4pPr marL="2057400" defTabSz="3762375">
              <a:defRPr>
                <a:solidFill>
                  <a:schemeClr val="tx1"/>
                </a:solidFill>
                <a:latin typeface="Arial" panose="020B0604020202020204" pitchFamily="34" charset="0"/>
              </a:defRPr>
            </a:lvl4pPr>
            <a:lvl5pPr marL="2743200" defTabSz="3762375">
              <a:defRPr>
                <a:solidFill>
                  <a:schemeClr val="tx1"/>
                </a:solidFill>
                <a:latin typeface="Arial" panose="020B0604020202020204" pitchFamily="34" charset="0"/>
              </a:defRPr>
            </a:lvl5pPr>
            <a:lvl6pPr marL="3200400" defTabSz="3762375" fontAlgn="base">
              <a:spcBef>
                <a:spcPct val="0"/>
              </a:spcBef>
              <a:spcAft>
                <a:spcPct val="0"/>
              </a:spcAft>
              <a:defRPr>
                <a:solidFill>
                  <a:schemeClr val="tx1"/>
                </a:solidFill>
                <a:latin typeface="Arial" panose="020B0604020202020204" pitchFamily="34" charset="0"/>
              </a:defRPr>
            </a:lvl6pPr>
            <a:lvl7pPr marL="3657600" defTabSz="3762375" fontAlgn="base">
              <a:spcBef>
                <a:spcPct val="0"/>
              </a:spcBef>
              <a:spcAft>
                <a:spcPct val="0"/>
              </a:spcAft>
              <a:defRPr>
                <a:solidFill>
                  <a:schemeClr val="tx1"/>
                </a:solidFill>
                <a:latin typeface="Arial" panose="020B0604020202020204" pitchFamily="34" charset="0"/>
              </a:defRPr>
            </a:lvl7pPr>
            <a:lvl8pPr marL="4114800" defTabSz="3762375" fontAlgn="base">
              <a:spcBef>
                <a:spcPct val="0"/>
              </a:spcBef>
              <a:spcAft>
                <a:spcPct val="0"/>
              </a:spcAft>
              <a:defRPr>
                <a:solidFill>
                  <a:schemeClr val="tx1"/>
                </a:solidFill>
                <a:latin typeface="Arial" panose="020B0604020202020204" pitchFamily="34" charset="0"/>
              </a:defRPr>
            </a:lvl8pPr>
            <a:lvl9pPr marL="4572000" defTabSz="3762375" fontAlgn="base">
              <a:spcBef>
                <a:spcPct val="0"/>
              </a:spcBef>
              <a:spcAft>
                <a:spcPct val="0"/>
              </a:spcAft>
              <a:defRPr>
                <a:solidFill>
                  <a:schemeClr val="tx1"/>
                </a:solidFill>
                <a:latin typeface="Arial" panose="020B0604020202020204" pitchFamily="34" charset="0"/>
              </a:defRPr>
            </a:lvl9pPr>
          </a:lstStyle>
          <a:p>
            <a:pPr algn="ctr"/>
            <a:r>
              <a:rPr lang="en-US" altLang="zh-CN" sz="2771" b="1" dirty="0"/>
              <a:t>IMPROVED BUTTERFLY OPTIMIZATION ALGORITHM </a:t>
            </a:r>
            <a:endParaRPr lang="en-US" altLang="zh-CN" sz="2771" b="1" dirty="0">
              <a:ea typeface="宋体" panose="02010600030101010101" pitchFamily="2" charset="-122"/>
            </a:endParaRPr>
          </a:p>
        </p:txBody>
      </p:sp>
      <p:sp>
        <p:nvSpPr>
          <p:cNvPr id="33" name="Rectangle 31"/>
          <p:cNvSpPr>
            <a:spLocks noChangeArrowheads="1"/>
          </p:cNvSpPr>
          <p:nvPr/>
        </p:nvSpPr>
        <p:spPr bwMode="auto">
          <a:xfrm>
            <a:off x="0" y="-140030"/>
            <a:ext cx="119076" cy="518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58930" tIns="29465" rIns="58930" bIns="29465" numCol="1" anchor="ctr" anchorCtr="0" compatLnSpc="1">
            <a:prstTxWarp prst="textNoShape">
              <a:avLst/>
            </a:prstTxWarp>
            <a:spAutoFit/>
          </a:bodyPr>
          <a:lstStyle/>
          <a:p>
            <a:endParaRPr lang="zh-CN" altLang="en-US" sz="2981"/>
          </a:p>
        </p:txBody>
      </p:sp>
      <p:sp>
        <p:nvSpPr>
          <p:cNvPr id="42" name="矩形 41"/>
          <p:cNvSpPr/>
          <p:nvPr/>
        </p:nvSpPr>
        <p:spPr>
          <a:xfrm>
            <a:off x="10753952" y="14539221"/>
            <a:ext cx="9708021" cy="8949962"/>
          </a:xfrm>
          <a:prstGeom prst="rect">
            <a:avLst/>
          </a:prstGeom>
          <a:noFill/>
          <a:ln w="762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981"/>
          </a:p>
        </p:txBody>
      </p:sp>
      <p:sp>
        <p:nvSpPr>
          <p:cNvPr id="43" name="Rectangle 17"/>
          <p:cNvSpPr>
            <a:spLocks noChangeArrowheads="1"/>
          </p:cNvSpPr>
          <p:nvPr/>
        </p:nvSpPr>
        <p:spPr bwMode="auto">
          <a:xfrm>
            <a:off x="11199000" y="14200479"/>
            <a:ext cx="8954145" cy="589304"/>
          </a:xfrm>
          <a:prstGeom prst="rect">
            <a:avLst/>
          </a:prstGeom>
          <a:solidFill>
            <a:schemeClr val="accent1">
              <a:lumMod val="60000"/>
              <a:lumOff val="40000"/>
            </a:schemeClr>
          </a:solidFill>
          <a:ln w="9525">
            <a:noFill/>
            <a:miter lim="800000"/>
            <a:headEnd/>
            <a:tailEnd/>
          </a:ln>
          <a:effectLst/>
        </p:spPr>
        <p:txBody>
          <a:bodyPr wrap="none" lIns="88396" tIns="44198" rIns="88396" bIns="44198" anchor="ctr"/>
          <a:lstStyle>
            <a:lvl1pPr defTabSz="3762375">
              <a:defRPr>
                <a:solidFill>
                  <a:schemeClr val="tx1"/>
                </a:solidFill>
                <a:latin typeface="Arial" panose="020B0604020202020204" pitchFamily="34" charset="0"/>
              </a:defRPr>
            </a:lvl1pPr>
            <a:lvl2pPr marL="685800" defTabSz="3762375">
              <a:defRPr>
                <a:solidFill>
                  <a:schemeClr val="tx1"/>
                </a:solidFill>
                <a:latin typeface="Arial" panose="020B0604020202020204" pitchFamily="34" charset="0"/>
              </a:defRPr>
            </a:lvl2pPr>
            <a:lvl3pPr marL="1371600" defTabSz="3762375">
              <a:defRPr>
                <a:solidFill>
                  <a:schemeClr val="tx1"/>
                </a:solidFill>
                <a:latin typeface="Arial" panose="020B0604020202020204" pitchFamily="34" charset="0"/>
              </a:defRPr>
            </a:lvl3pPr>
            <a:lvl4pPr marL="2057400" defTabSz="3762375">
              <a:defRPr>
                <a:solidFill>
                  <a:schemeClr val="tx1"/>
                </a:solidFill>
                <a:latin typeface="Arial" panose="020B0604020202020204" pitchFamily="34" charset="0"/>
              </a:defRPr>
            </a:lvl4pPr>
            <a:lvl5pPr marL="2743200" defTabSz="3762375">
              <a:defRPr>
                <a:solidFill>
                  <a:schemeClr val="tx1"/>
                </a:solidFill>
                <a:latin typeface="Arial" panose="020B0604020202020204" pitchFamily="34" charset="0"/>
              </a:defRPr>
            </a:lvl5pPr>
            <a:lvl6pPr marL="3200400" defTabSz="3762375" fontAlgn="base">
              <a:spcBef>
                <a:spcPct val="0"/>
              </a:spcBef>
              <a:spcAft>
                <a:spcPct val="0"/>
              </a:spcAft>
              <a:defRPr>
                <a:solidFill>
                  <a:schemeClr val="tx1"/>
                </a:solidFill>
                <a:latin typeface="Arial" panose="020B0604020202020204" pitchFamily="34" charset="0"/>
              </a:defRPr>
            </a:lvl6pPr>
            <a:lvl7pPr marL="3657600" defTabSz="3762375" fontAlgn="base">
              <a:spcBef>
                <a:spcPct val="0"/>
              </a:spcBef>
              <a:spcAft>
                <a:spcPct val="0"/>
              </a:spcAft>
              <a:defRPr>
                <a:solidFill>
                  <a:schemeClr val="tx1"/>
                </a:solidFill>
                <a:latin typeface="Arial" panose="020B0604020202020204" pitchFamily="34" charset="0"/>
              </a:defRPr>
            </a:lvl7pPr>
            <a:lvl8pPr marL="4114800" defTabSz="3762375" fontAlgn="base">
              <a:spcBef>
                <a:spcPct val="0"/>
              </a:spcBef>
              <a:spcAft>
                <a:spcPct val="0"/>
              </a:spcAft>
              <a:defRPr>
                <a:solidFill>
                  <a:schemeClr val="tx1"/>
                </a:solidFill>
                <a:latin typeface="Arial" panose="020B0604020202020204" pitchFamily="34" charset="0"/>
              </a:defRPr>
            </a:lvl8pPr>
            <a:lvl9pPr marL="4572000" defTabSz="3762375" fontAlgn="base">
              <a:spcBef>
                <a:spcPct val="0"/>
              </a:spcBef>
              <a:spcAft>
                <a:spcPct val="0"/>
              </a:spcAft>
              <a:defRPr>
                <a:solidFill>
                  <a:schemeClr val="tx1"/>
                </a:solidFill>
                <a:latin typeface="Arial" panose="020B0604020202020204" pitchFamily="34" charset="0"/>
              </a:defRPr>
            </a:lvl9pPr>
          </a:lstStyle>
          <a:p>
            <a:pPr algn="ctr"/>
            <a:r>
              <a:rPr lang="en-US" altLang="zh-CN" sz="2771" b="1" dirty="0"/>
              <a:t>EXPERIMENT AND ANALYSIS</a:t>
            </a:r>
            <a:endParaRPr lang="en-US" altLang="zh-CN" sz="2771" b="1" dirty="0">
              <a:ea typeface="宋体" panose="02010600030101010101" pitchFamily="2" charset="-122"/>
            </a:endParaRPr>
          </a:p>
        </p:txBody>
      </p:sp>
      <p:sp>
        <p:nvSpPr>
          <p:cNvPr id="53" name="矩形 52"/>
          <p:cNvSpPr/>
          <p:nvPr/>
        </p:nvSpPr>
        <p:spPr>
          <a:xfrm>
            <a:off x="10753952" y="23905275"/>
            <a:ext cx="9708021" cy="3666942"/>
          </a:xfrm>
          <a:prstGeom prst="rect">
            <a:avLst/>
          </a:prstGeom>
          <a:noFill/>
          <a:ln w="762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981"/>
          </a:p>
        </p:txBody>
      </p:sp>
      <p:sp>
        <p:nvSpPr>
          <p:cNvPr id="54" name="Rectangle 17"/>
          <p:cNvSpPr>
            <a:spLocks noChangeArrowheads="1"/>
          </p:cNvSpPr>
          <p:nvPr/>
        </p:nvSpPr>
        <p:spPr bwMode="auto">
          <a:xfrm>
            <a:off x="11199000" y="23653213"/>
            <a:ext cx="8954145" cy="589304"/>
          </a:xfrm>
          <a:prstGeom prst="rect">
            <a:avLst/>
          </a:prstGeom>
          <a:solidFill>
            <a:schemeClr val="accent1">
              <a:lumMod val="60000"/>
              <a:lumOff val="40000"/>
            </a:schemeClr>
          </a:solidFill>
          <a:ln w="9525">
            <a:noFill/>
            <a:miter lim="800000"/>
            <a:headEnd/>
            <a:tailEnd/>
          </a:ln>
          <a:effectLst/>
        </p:spPr>
        <p:txBody>
          <a:bodyPr wrap="none" lIns="88396" tIns="44198" rIns="88396" bIns="44198" anchor="ctr"/>
          <a:lstStyle>
            <a:lvl1pPr defTabSz="3762375">
              <a:defRPr>
                <a:solidFill>
                  <a:schemeClr val="tx1"/>
                </a:solidFill>
                <a:latin typeface="Arial" panose="020B0604020202020204" pitchFamily="34" charset="0"/>
              </a:defRPr>
            </a:lvl1pPr>
            <a:lvl2pPr marL="685800" defTabSz="3762375">
              <a:defRPr>
                <a:solidFill>
                  <a:schemeClr val="tx1"/>
                </a:solidFill>
                <a:latin typeface="Arial" panose="020B0604020202020204" pitchFamily="34" charset="0"/>
              </a:defRPr>
            </a:lvl2pPr>
            <a:lvl3pPr marL="1371600" defTabSz="3762375">
              <a:defRPr>
                <a:solidFill>
                  <a:schemeClr val="tx1"/>
                </a:solidFill>
                <a:latin typeface="Arial" panose="020B0604020202020204" pitchFamily="34" charset="0"/>
              </a:defRPr>
            </a:lvl3pPr>
            <a:lvl4pPr marL="2057400" defTabSz="3762375">
              <a:defRPr>
                <a:solidFill>
                  <a:schemeClr val="tx1"/>
                </a:solidFill>
                <a:latin typeface="Arial" panose="020B0604020202020204" pitchFamily="34" charset="0"/>
              </a:defRPr>
            </a:lvl4pPr>
            <a:lvl5pPr marL="2743200" defTabSz="3762375">
              <a:defRPr>
                <a:solidFill>
                  <a:schemeClr val="tx1"/>
                </a:solidFill>
                <a:latin typeface="Arial" panose="020B0604020202020204" pitchFamily="34" charset="0"/>
              </a:defRPr>
            </a:lvl5pPr>
            <a:lvl6pPr marL="3200400" defTabSz="3762375" fontAlgn="base">
              <a:spcBef>
                <a:spcPct val="0"/>
              </a:spcBef>
              <a:spcAft>
                <a:spcPct val="0"/>
              </a:spcAft>
              <a:defRPr>
                <a:solidFill>
                  <a:schemeClr val="tx1"/>
                </a:solidFill>
                <a:latin typeface="Arial" panose="020B0604020202020204" pitchFamily="34" charset="0"/>
              </a:defRPr>
            </a:lvl6pPr>
            <a:lvl7pPr marL="3657600" defTabSz="3762375" fontAlgn="base">
              <a:spcBef>
                <a:spcPct val="0"/>
              </a:spcBef>
              <a:spcAft>
                <a:spcPct val="0"/>
              </a:spcAft>
              <a:defRPr>
                <a:solidFill>
                  <a:schemeClr val="tx1"/>
                </a:solidFill>
                <a:latin typeface="Arial" panose="020B0604020202020204" pitchFamily="34" charset="0"/>
              </a:defRPr>
            </a:lvl7pPr>
            <a:lvl8pPr marL="4114800" defTabSz="3762375" fontAlgn="base">
              <a:spcBef>
                <a:spcPct val="0"/>
              </a:spcBef>
              <a:spcAft>
                <a:spcPct val="0"/>
              </a:spcAft>
              <a:defRPr>
                <a:solidFill>
                  <a:schemeClr val="tx1"/>
                </a:solidFill>
                <a:latin typeface="Arial" panose="020B0604020202020204" pitchFamily="34" charset="0"/>
              </a:defRPr>
            </a:lvl8pPr>
            <a:lvl9pPr marL="4572000" defTabSz="3762375" fontAlgn="base">
              <a:spcBef>
                <a:spcPct val="0"/>
              </a:spcBef>
              <a:spcAft>
                <a:spcPct val="0"/>
              </a:spcAft>
              <a:defRPr>
                <a:solidFill>
                  <a:schemeClr val="tx1"/>
                </a:solidFill>
                <a:latin typeface="Arial" panose="020B0604020202020204" pitchFamily="34" charset="0"/>
              </a:defRPr>
            </a:lvl9pPr>
          </a:lstStyle>
          <a:p>
            <a:pPr algn="ctr"/>
            <a:r>
              <a:rPr lang="en-US" altLang="zh-CN" sz="2771" b="1" dirty="0"/>
              <a:t>CONCLUSION</a:t>
            </a:r>
            <a:endParaRPr lang="en-US" altLang="zh-CN" sz="2771" b="1" dirty="0">
              <a:ea typeface="宋体" panose="02010600030101010101" pitchFamily="2" charset="-122"/>
            </a:endParaRPr>
          </a:p>
        </p:txBody>
      </p:sp>
      <p:sp>
        <p:nvSpPr>
          <p:cNvPr id="72" name="Text Box 32"/>
          <p:cNvSpPr txBox="1">
            <a:spLocks noChangeArrowheads="1"/>
          </p:cNvSpPr>
          <p:nvPr/>
        </p:nvSpPr>
        <p:spPr bwMode="auto">
          <a:xfrm>
            <a:off x="10982531" y="24334150"/>
            <a:ext cx="9029284" cy="27680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88396" tIns="44198" rIns="88396" bIns="44198">
            <a:spAutoFit/>
          </a:bodyPr>
          <a:lstStyle>
            <a:lvl1pPr defTabSz="3762375">
              <a:defRPr>
                <a:solidFill>
                  <a:schemeClr val="tx1"/>
                </a:solidFill>
                <a:latin typeface="Arial" panose="020B0604020202020204" pitchFamily="34" charset="0"/>
              </a:defRPr>
            </a:lvl1pPr>
            <a:lvl2pPr marL="685800" defTabSz="3762375">
              <a:defRPr>
                <a:solidFill>
                  <a:schemeClr val="tx1"/>
                </a:solidFill>
                <a:latin typeface="Arial" panose="020B0604020202020204" pitchFamily="34" charset="0"/>
              </a:defRPr>
            </a:lvl2pPr>
            <a:lvl3pPr marL="1371600" defTabSz="3762375">
              <a:defRPr>
                <a:solidFill>
                  <a:schemeClr val="tx1"/>
                </a:solidFill>
                <a:latin typeface="Arial" panose="020B0604020202020204" pitchFamily="34" charset="0"/>
              </a:defRPr>
            </a:lvl3pPr>
            <a:lvl4pPr marL="2057400" defTabSz="3762375">
              <a:defRPr>
                <a:solidFill>
                  <a:schemeClr val="tx1"/>
                </a:solidFill>
                <a:latin typeface="Arial" panose="020B0604020202020204" pitchFamily="34" charset="0"/>
              </a:defRPr>
            </a:lvl4pPr>
            <a:lvl5pPr marL="2743200" defTabSz="3762375">
              <a:defRPr>
                <a:solidFill>
                  <a:schemeClr val="tx1"/>
                </a:solidFill>
                <a:latin typeface="Arial" panose="020B0604020202020204" pitchFamily="34" charset="0"/>
              </a:defRPr>
            </a:lvl5pPr>
            <a:lvl6pPr marL="3200400" defTabSz="3762375" fontAlgn="base">
              <a:spcBef>
                <a:spcPct val="0"/>
              </a:spcBef>
              <a:spcAft>
                <a:spcPct val="0"/>
              </a:spcAft>
              <a:defRPr>
                <a:solidFill>
                  <a:schemeClr val="tx1"/>
                </a:solidFill>
                <a:latin typeface="Arial" panose="020B0604020202020204" pitchFamily="34" charset="0"/>
              </a:defRPr>
            </a:lvl6pPr>
            <a:lvl7pPr marL="3657600" defTabSz="3762375" fontAlgn="base">
              <a:spcBef>
                <a:spcPct val="0"/>
              </a:spcBef>
              <a:spcAft>
                <a:spcPct val="0"/>
              </a:spcAft>
              <a:defRPr>
                <a:solidFill>
                  <a:schemeClr val="tx1"/>
                </a:solidFill>
                <a:latin typeface="Arial" panose="020B0604020202020204" pitchFamily="34" charset="0"/>
              </a:defRPr>
            </a:lvl7pPr>
            <a:lvl8pPr marL="4114800" defTabSz="3762375" fontAlgn="base">
              <a:spcBef>
                <a:spcPct val="0"/>
              </a:spcBef>
              <a:spcAft>
                <a:spcPct val="0"/>
              </a:spcAft>
              <a:defRPr>
                <a:solidFill>
                  <a:schemeClr val="tx1"/>
                </a:solidFill>
                <a:latin typeface="Arial" panose="020B0604020202020204" pitchFamily="34" charset="0"/>
              </a:defRPr>
            </a:lvl8pPr>
            <a:lvl9pPr marL="4572000" defTabSz="3762375" fontAlgn="base">
              <a:spcBef>
                <a:spcPct val="0"/>
              </a:spcBef>
              <a:spcAft>
                <a:spcPct val="0"/>
              </a:spcAft>
              <a:defRPr>
                <a:solidFill>
                  <a:schemeClr val="tx1"/>
                </a:solidFill>
                <a:latin typeface="Arial" panose="020B0604020202020204" pitchFamily="34" charset="0"/>
              </a:defRPr>
            </a:lvl9pPr>
          </a:lstStyle>
          <a:p>
            <a:pPr algn="just">
              <a:spcBef>
                <a:spcPct val="50000"/>
              </a:spcBef>
            </a:pPr>
            <a:r>
              <a:rPr lang="en-US" altLang="zh-CN" sz="1934" dirty="0">
                <a:latin typeface="Times New Roman" panose="02020603050405020304" pitchFamily="18" charset="0"/>
                <a:cs typeface="Times New Roman" panose="02020603050405020304" pitchFamily="18" charset="0"/>
              </a:rPr>
              <a:t>    In this paper, the IBBOA algorithm performance is considered to design the method of IBBOA to optimize the weights and thresholds of BP neural network. The following conclusions are drawn</a:t>
            </a:r>
            <a:r>
              <a:rPr lang="zh-CN" altLang="en-US" sz="1934" dirty="0">
                <a:latin typeface="Times New Roman" panose="02020603050405020304" pitchFamily="18" charset="0"/>
                <a:cs typeface="Times New Roman" panose="02020603050405020304" pitchFamily="18" charset="0"/>
              </a:rPr>
              <a:t>：</a:t>
            </a:r>
          </a:p>
          <a:p>
            <a:pPr marL="457200" indent="-457200" algn="just">
              <a:spcBef>
                <a:spcPct val="50000"/>
              </a:spcBef>
              <a:buAutoNum type="arabicParenR"/>
            </a:pPr>
            <a:r>
              <a:rPr lang="en-US" altLang="zh-CN" sz="1934" dirty="0">
                <a:latin typeface="Times New Roman" panose="02020603050405020304" pitchFamily="18" charset="0"/>
                <a:cs typeface="Times New Roman" panose="02020603050405020304" pitchFamily="18" charset="0"/>
              </a:rPr>
              <a:t>The model has the highest prediction accuracy and the lowest error, which can be further promoted and applied in the actual sintering endpoint prediction</a:t>
            </a:r>
          </a:p>
          <a:p>
            <a:pPr marL="457200" indent="-457200" algn="just">
              <a:spcBef>
                <a:spcPct val="50000"/>
              </a:spcBef>
              <a:buAutoNum type="arabicParenR"/>
            </a:pPr>
            <a:r>
              <a:rPr lang="en-US" altLang="zh-CN" sz="1934" dirty="0">
                <a:latin typeface="Times New Roman" panose="02020603050405020304" pitchFamily="18" charset="0"/>
                <a:cs typeface="Times New Roman" panose="02020603050405020304" pitchFamily="18" charset="0"/>
              </a:rPr>
              <a:t>Since the conditions at the sintering site are more complex, there are certain constraints on the prediction of the sintering endpoint, so further research is needed on how the model handles the complex constraints.</a:t>
            </a:r>
          </a:p>
        </p:txBody>
      </p:sp>
      <p:sp>
        <p:nvSpPr>
          <p:cNvPr id="76" name="Text Box 32"/>
          <p:cNvSpPr txBox="1">
            <a:spLocks noChangeArrowheads="1"/>
          </p:cNvSpPr>
          <p:nvPr/>
        </p:nvSpPr>
        <p:spPr bwMode="auto">
          <a:xfrm>
            <a:off x="10826215" y="20395073"/>
            <a:ext cx="9653247" cy="30657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88396" tIns="44198" rIns="88396" bIns="44198">
            <a:spAutoFit/>
          </a:bodyPr>
          <a:lstStyle>
            <a:lvl1pPr defTabSz="3762375">
              <a:defRPr>
                <a:solidFill>
                  <a:schemeClr val="tx1"/>
                </a:solidFill>
                <a:latin typeface="Arial" panose="020B0604020202020204" pitchFamily="34" charset="0"/>
              </a:defRPr>
            </a:lvl1pPr>
            <a:lvl2pPr marL="685800" defTabSz="3762375">
              <a:defRPr>
                <a:solidFill>
                  <a:schemeClr val="tx1"/>
                </a:solidFill>
                <a:latin typeface="Arial" panose="020B0604020202020204" pitchFamily="34" charset="0"/>
              </a:defRPr>
            </a:lvl2pPr>
            <a:lvl3pPr marL="1371600" defTabSz="3762375">
              <a:defRPr>
                <a:solidFill>
                  <a:schemeClr val="tx1"/>
                </a:solidFill>
                <a:latin typeface="Arial" panose="020B0604020202020204" pitchFamily="34" charset="0"/>
              </a:defRPr>
            </a:lvl3pPr>
            <a:lvl4pPr marL="2057400" defTabSz="3762375">
              <a:defRPr>
                <a:solidFill>
                  <a:schemeClr val="tx1"/>
                </a:solidFill>
                <a:latin typeface="Arial" panose="020B0604020202020204" pitchFamily="34" charset="0"/>
              </a:defRPr>
            </a:lvl4pPr>
            <a:lvl5pPr marL="2743200" defTabSz="3762375">
              <a:defRPr>
                <a:solidFill>
                  <a:schemeClr val="tx1"/>
                </a:solidFill>
                <a:latin typeface="Arial" panose="020B0604020202020204" pitchFamily="34" charset="0"/>
              </a:defRPr>
            </a:lvl5pPr>
            <a:lvl6pPr marL="3200400" defTabSz="3762375" fontAlgn="base">
              <a:spcBef>
                <a:spcPct val="0"/>
              </a:spcBef>
              <a:spcAft>
                <a:spcPct val="0"/>
              </a:spcAft>
              <a:defRPr>
                <a:solidFill>
                  <a:schemeClr val="tx1"/>
                </a:solidFill>
                <a:latin typeface="Arial" panose="020B0604020202020204" pitchFamily="34" charset="0"/>
              </a:defRPr>
            </a:lvl6pPr>
            <a:lvl7pPr marL="3657600" defTabSz="3762375" fontAlgn="base">
              <a:spcBef>
                <a:spcPct val="0"/>
              </a:spcBef>
              <a:spcAft>
                <a:spcPct val="0"/>
              </a:spcAft>
              <a:defRPr>
                <a:solidFill>
                  <a:schemeClr val="tx1"/>
                </a:solidFill>
                <a:latin typeface="Arial" panose="020B0604020202020204" pitchFamily="34" charset="0"/>
              </a:defRPr>
            </a:lvl7pPr>
            <a:lvl8pPr marL="4114800" defTabSz="3762375" fontAlgn="base">
              <a:spcBef>
                <a:spcPct val="0"/>
              </a:spcBef>
              <a:spcAft>
                <a:spcPct val="0"/>
              </a:spcAft>
              <a:defRPr>
                <a:solidFill>
                  <a:schemeClr val="tx1"/>
                </a:solidFill>
                <a:latin typeface="Arial" panose="020B0604020202020204" pitchFamily="34" charset="0"/>
              </a:defRPr>
            </a:lvl8pPr>
            <a:lvl9pPr marL="4572000" defTabSz="3762375" fontAlgn="base">
              <a:spcBef>
                <a:spcPct val="0"/>
              </a:spcBef>
              <a:spcAft>
                <a:spcPct val="0"/>
              </a:spcAft>
              <a:defRPr>
                <a:solidFill>
                  <a:schemeClr val="tx1"/>
                </a:solidFill>
                <a:latin typeface="Arial" panose="020B0604020202020204" pitchFamily="34" charset="0"/>
              </a:defRPr>
            </a:lvl9pPr>
          </a:lstStyle>
          <a:p>
            <a:pPr algn="just">
              <a:spcBef>
                <a:spcPct val="50000"/>
              </a:spcBef>
            </a:pPr>
            <a:r>
              <a:rPr lang="en-US" altLang="zh-CN" sz="1934" dirty="0">
                <a:latin typeface="Times New Roman" panose="02020603050405020304" pitchFamily="18" charset="0"/>
                <a:cs typeface="Times New Roman" panose="02020603050405020304" pitchFamily="18" charset="0"/>
              </a:rPr>
              <a:t>Fig.5. shows that the prediction model of sintering endpoint based on IBBOA-BP neural network has better prediction effect than the other three neural network prediction models, with higher accuracy and smaller error, and the predicted value of sintering endpoint position is also closer to the actual value. From the error results in Table 1, we can see that the errors of various performance indicators in the prediction results of the IBBOA-BP model are smaller than those of the other three models, and the errors of the PSO-BP model and the BOA-BP model are smaller than those of the single BP network model. This indicates that the IBBOA-BP model takes the advantages of the BOA algorithm and optimizes the weights and thresholds of the BP neural network, which makes its prediction accuracy and prediction error better than the other three models.</a:t>
            </a:r>
            <a:endParaRPr lang="en-US" altLang="zh-CN" sz="1934"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7" name="矩形 26"/>
          <p:cNvSpPr/>
          <p:nvPr/>
        </p:nvSpPr>
        <p:spPr>
          <a:xfrm>
            <a:off x="432235" y="8750808"/>
            <a:ext cx="9639661" cy="4259371"/>
          </a:xfrm>
          <a:prstGeom prst="rect">
            <a:avLst/>
          </a:prstGeom>
        </p:spPr>
        <p:txBody>
          <a:bodyPr wrap="square">
            <a:spAutoFit/>
          </a:bodyPr>
          <a:lstStyle/>
          <a:p>
            <a:pPr algn="ctr"/>
            <a:r>
              <a:rPr lang="en-US" altLang="zh-CN" sz="1934" dirty="0">
                <a:latin typeface="Times New Roman" panose="02020603050405020304" pitchFamily="18" charset="0"/>
                <a:cs typeface="Times New Roman" panose="02020603050405020304" pitchFamily="18" charset="0"/>
              </a:rPr>
              <a:t>For the sintering endpoint prediction control, the BP neural network prediction control based on IBBOA algorithm is used. The process is as follows: for the nonlinear sintering endpoint system, IBBOA-BP is used to identify the model of the nonlinear BTP system, and the IBBOA-BP neural network prediction model of the sintering endpoint is established to predict the position of the controlled object BTP and then output the predicted value of the position </a:t>
            </a:r>
            <a:r>
              <a:rPr lang="en-US" altLang="zh-CN" sz="1934" dirty="0" err="1">
                <a:latin typeface="Times New Roman" panose="02020603050405020304" pitchFamily="18" charset="0"/>
                <a:cs typeface="Times New Roman" panose="02020603050405020304" pitchFamily="18" charset="0"/>
              </a:rPr>
              <a:t>y_m</a:t>
            </a:r>
            <a:r>
              <a:rPr lang="en-US" altLang="zh-CN" sz="1934" dirty="0">
                <a:latin typeface="Times New Roman" panose="02020603050405020304" pitchFamily="18" charset="0"/>
                <a:cs typeface="Times New Roman" panose="02020603050405020304" pitchFamily="18" charset="0"/>
              </a:rPr>
              <a:t>. The error e between the actual value of the BTP position and the predicted output value is calculated, and the error e is continuously reduced through the feedback correction link to make the predicted value closer to the actual value. The error e between the actual value of the BTP position and the predicted output value is calculated, and the error e is continuously reduced through a feedback correction process to make the predicted value closer to the actual value. In addition, the IBBOA algorithm is used as a rolling optimization strategy to solve the optimal control cart speed u(k) for the objective performance function J. The u(k) not only acts on the prediction model to adjust the prediction model, but also controls the sintering end point to stabilize the BTP at the set value. The structure of the sintering endpoint prediction control is shown in Fig.1.</a:t>
            </a:r>
            <a:endParaRPr lang="zh-CN" altLang="en-US" sz="1934" dirty="0">
              <a:latin typeface="Times New Roman" panose="02020603050405020304" pitchFamily="18" charset="0"/>
              <a:cs typeface="Times New Roman" panose="02020603050405020304" pitchFamily="18" charset="0"/>
            </a:endParaRPr>
          </a:p>
        </p:txBody>
      </p:sp>
      <p:sp>
        <p:nvSpPr>
          <p:cNvPr id="56" name="Rectangle 225">
            <a:extLst>
              <a:ext uri="{FF2B5EF4-FFF2-40B4-BE49-F238E27FC236}">
                <a16:creationId xmlns:a16="http://schemas.microsoft.com/office/drawing/2014/main" id="{A2E0AC96-26C6-4A31-B81B-45CDEF6C7FE6}"/>
              </a:ext>
            </a:extLst>
          </p:cNvPr>
          <p:cNvSpPr>
            <a:spLocks noChangeArrowheads="1"/>
          </p:cNvSpPr>
          <p:nvPr/>
        </p:nvSpPr>
        <p:spPr bwMode="auto">
          <a:xfrm>
            <a:off x="0" y="-140030"/>
            <a:ext cx="119076" cy="518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58930" tIns="29465" rIns="58930" bIns="29465" numCol="1" anchor="ctr" anchorCtr="0" compatLnSpc="1">
            <a:prstTxWarp prst="textNoShape">
              <a:avLst/>
            </a:prstTxWarp>
            <a:spAutoFit/>
          </a:bodyPr>
          <a:lstStyle/>
          <a:p>
            <a:endParaRPr lang="zh-CN" altLang="en-US" sz="2981"/>
          </a:p>
        </p:txBody>
      </p:sp>
      <p:sp>
        <p:nvSpPr>
          <p:cNvPr id="2" name="文本框 1">
            <a:extLst>
              <a:ext uri="{FF2B5EF4-FFF2-40B4-BE49-F238E27FC236}">
                <a16:creationId xmlns:a16="http://schemas.microsoft.com/office/drawing/2014/main" id="{68616918-9CB9-4785-B910-B3F5C2C2D633}"/>
              </a:ext>
            </a:extLst>
          </p:cNvPr>
          <p:cNvSpPr txBox="1"/>
          <p:nvPr/>
        </p:nvSpPr>
        <p:spPr>
          <a:xfrm>
            <a:off x="1639298" y="-77417"/>
            <a:ext cx="16817962" cy="193899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600"/>
              </a:spcAft>
              <a:buClrTx/>
              <a:buSzTx/>
              <a:buFontTx/>
              <a:buNone/>
              <a:tabLst/>
              <a:defRPr/>
            </a:pPr>
            <a:r>
              <a:rPr kumimoji="0" lang="en-US" altLang="zh-CN" sz="6000" b="1" i="0" u="none" strike="noStrike" kern="2400" cap="none" spc="0" normalizeH="0" baseline="0" noProof="0" dirty="0">
                <a:ln>
                  <a:noFill/>
                </a:ln>
                <a:solidFill>
                  <a:prstClr val="black"/>
                </a:solidFill>
                <a:effectLst/>
                <a:uLnTx/>
                <a:uFillTx/>
                <a:latin typeface="Times New Roman" panose="02020603050405020304" pitchFamily="18" charset="0"/>
                <a:ea typeface="MS Mincho" panose="02020609040205080304" pitchFamily="49" charset="-128"/>
                <a:cs typeface="+mn-cs"/>
              </a:rPr>
              <a:t>Data mining based IBBOA-BP sintering endpoint prediction model</a:t>
            </a:r>
            <a:endParaRPr kumimoji="0" lang="zh-CN" altLang="zh-CN" sz="6000" b="1" i="0" u="none" strike="noStrike" kern="1200" cap="none" spc="0" normalizeH="0" baseline="0" noProof="0" dirty="0">
              <a:ln>
                <a:noFill/>
              </a:ln>
              <a:solidFill>
                <a:prstClr val="black"/>
              </a:solidFill>
              <a:effectLst/>
              <a:uLnTx/>
              <a:uFillTx/>
              <a:latin typeface="Times New Roman" panose="02020603050405020304" pitchFamily="18" charset="0"/>
              <a:ea typeface="MS Mincho" panose="02020609040205080304" pitchFamily="49" charset="-128"/>
              <a:cs typeface="+mn-cs"/>
            </a:endParaRPr>
          </a:p>
        </p:txBody>
      </p:sp>
      <p:sp>
        <p:nvSpPr>
          <p:cNvPr id="12" name="文本框 11">
            <a:extLst>
              <a:ext uri="{FF2B5EF4-FFF2-40B4-BE49-F238E27FC236}">
                <a16:creationId xmlns:a16="http://schemas.microsoft.com/office/drawing/2014/main" id="{2EE07B9C-5E10-4824-8829-6F7A05D2AFFC}"/>
              </a:ext>
            </a:extLst>
          </p:cNvPr>
          <p:cNvSpPr txBox="1"/>
          <p:nvPr/>
        </p:nvSpPr>
        <p:spPr>
          <a:xfrm>
            <a:off x="2567307" y="1749399"/>
            <a:ext cx="16341229" cy="152080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nn-NO" altLang="zh-CN" sz="3094" i="1" u="none" strike="noStrike" kern="1200" cap="none" spc="0" normalizeH="0" baseline="0" noProof="0" dirty="0">
                <a:ln>
                  <a:noFill/>
                </a:ln>
                <a:solidFill>
                  <a:prstClr val="white"/>
                </a:solidFill>
                <a:effectLst/>
                <a:uLnTx/>
                <a:uFillTx/>
                <a:latin typeface="Calibri" panose="020F0502020204030204"/>
                <a:ea typeface="等线" panose="02010600030101010101" pitchFamily="2" charset="-122"/>
                <a:cs typeface="+mn-cs"/>
              </a:rPr>
              <a:t>Zongping LI</a:t>
            </a:r>
            <a:r>
              <a:rPr kumimoji="0" lang="nn-NO" altLang="zh-CN" sz="3094" i="1" u="none" strike="noStrike" kern="1200" cap="none" spc="0" normalizeH="0" baseline="30000" noProof="0" dirty="0">
                <a:ln>
                  <a:noFill/>
                </a:ln>
                <a:solidFill>
                  <a:prstClr val="white"/>
                </a:solidFill>
                <a:effectLst/>
                <a:uLnTx/>
                <a:uFillTx/>
                <a:latin typeface="Calibri" panose="020F0502020204030204"/>
                <a:ea typeface="等线" panose="02010600030101010101" pitchFamily="2" charset="-122"/>
                <a:cs typeface="+mn-cs"/>
              </a:rPr>
              <a:t>1</a:t>
            </a:r>
            <a:r>
              <a:rPr kumimoji="0" lang="nn-NO" altLang="zh-CN" sz="3094" i="1" u="none" strike="noStrike" kern="1200" cap="none" spc="0" normalizeH="0" baseline="0" noProof="0" dirty="0">
                <a:ln>
                  <a:noFill/>
                </a:ln>
                <a:solidFill>
                  <a:prstClr val="white"/>
                </a:solidFill>
                <a:effectLst/>
                <a:uLnTx/>
                <a:uFillTx/>
                <a:latin typeface="Calibri" panose="020F0502020204030204"/>
                <a:ea typeface="等线" panose="02010600030101010101" pitchFamily="2" charset="-122"/>
                <a:cs typeface="+mn-cs"/>
              </a:rPr>
              <a:t>, Jiang ZHU</a:t>
            </a:r>
            <a:r>
              <a:rPr lang="nn-NO" altLang="zh-CN" sz="3094" i="1" baseline="30000" dirty="0">
                <a:solidFill>
                  <a:prstClr val="white"/>
                </a:solidFill>
                <a:latin typeface="Calibri" panose="020F0502020204030204"/>
                <a:ea typeface="等线" panose="02010600030101010101" pitchFamily="2" charset="-122"/>
              </a:rPr>
              <a:t>2</a:t>
            </a:r>
            <a:r>
              <a:rPr kumimoji="0" lang="nn-NO" altLang="zh-CN" sz="3094" i="1" u="none" strike="noStrike" kern="1200" cap="none" spc="0" normalizeH="0" baseline="0" noProof="0" dirty="0">
                <a:ln>
                  <a:noFill/>
                </a:ln>
                <a:solidFill>
                  <a:prstClr val="white"/>
                </a:solidFill>
                <a:effectLst/>
                <a:uLnTx/>
                <a:uFillTx/>
                <a:latin typeface="Calibri" panose="020F0502020204030204"/>
                <a:ea typeface="等线" panose="02010600030101010101" pitchFamily="2" charset="-122"/>
                <a:cs typeface="+mn-cs"/>
              </a:rPr>
              <a:t>,Lingzhi YI</a:t>
            </a:r>
            <a:r>
              <a:rPr kumimoji="0" lang="nn-NO" altLang="zh-CN" sz="3094" i="1" u="none" strike="noStrike" kern="1200" cap="none" spc="0" normalizeH="0" baseline="30000" noProof="0" dirty="0">
                <a:ln>
                  <a:noFill/>
                </a:ln>
                <a:solidFill>
                  <a:prstClr val="white"/>
                </a:solidFill>
                <a:effectLst/>
                <a:uLnTx/>
                <a:uFillTx/>
                <a:latin typeface="Calibri" panose="020F0502020204030204"/>
                <a:ea typeface="等线" panose="02010600030101010101" pitchFamily="2" charset="-122"/>
                <a:cs typeface="+mn-cs"/>
              </a:rPr>
              <a:t>2</a:t>
            </a:r>
            <a:r>
              <a:rPr kumimoji="0" lang="nn-NO" altLang="zh-CN" sz="3094" i="1" u="none" strike="noStrike" kern="1200" cap="none" spc="0" normalizeH="0" baseline="0" noProof="0" dirty="0">
                <a:ln>
                  <a:noFill/>
                </a:ln>
                <a:solidFill>
                  <a:prstClr val="white"/>
                </a:solidFill>
                <a:effectLst/>
                <a:uLnTx/>
                <a:uFillTx/>
                <a:latin typeface="Calibri" panose="020F0502020204030204"/>
                <a:ea typeface="等线" panose="02010600030101010101" pitchFamily="2" charset="-122"/>
                <a:cs typeface="+mn-cs"/>
              </a:rPr>
              <a:t>, </a:t>
            </a:r>
            <a:r>
              <a:rPr kumimoji="0" lang="en-US" altLang="zh-CN" sz="3094" i="1" u="none" strike="noStrike" kern="1200" cap="none" spc="0" normalizeH="0" baseline="0" noProof="0" dirty="0" err="1">
                <a:ln>
                  <a:noFill/>
                </a:ln>
                <a:solidFill>
                  <a:prstClr val="white"/>
                </a:solidFill>
                <a:effectLst/>
                <a:uLnTx/>
                <a:uFillTx/>
                <a:latin typeface="Calibri" panose="020F0502020204030204"/>
                <a:ea typeface="等线" panose="02010600030101010101" pitchFamily="2" charset="-122"/>
                <a:cs typeface="+mn-cs"/>
              </a:rPr>
              <a:t>Qiankun</a:t>
            </a:r>
            <a:r>
              <a:rPr kumimoji="0" lang="en-US" altLang="zh-CN" sz="3094" i="1" u="none" strike="noStrike" kern="1200" cap="none" spc="0" normalizeH="0" baseline="0" noProof="0" dirty="0">
                <a:ln>
                  <a:noFill/>
                </a:ln>
                <a:solidFill>
                  <a:prstClr val="white"/>
                </a:solidFill>
                <a:effectLst/>
                <a:uLnTx/>
                <a:uFillTx/>
                <a:latin typeface="Calibri" panose="020F0502020204030204"/>
                <a:ea typeface="等线" panose="02010600030101010101" pitchFamily="2" charset="-122"/>
                <a:cs typeface="+mn-cs"/>
              </a:rPr>
              <a:t> LIU</a:t>
            </a:r>
            <a:r>
              <a:rPr lang="nn-NO" altLang="zh-CN" sz="3094" i="1" baseline="30000" dirty="0">
                <a:solidFill>
                  <a:prstClr val="white"/>
                </a:solidFill>
                <a:latin typeface="Calibri" panose="020F0502020204030204"/>
                <a:ea typeface="等线" panose="02010600030101010101" pitchFamily="2" charset="-122"/>
              </a:rPr>
              <a:t>2</a:t>
            </a:r>
            <a:r>
              <a:rPr kumimoji="0" lang="nn-NO" altLang="zh-CN" sz="3094" i="1" u="none" strike="noStrike" kern="1200" cap="none" spc="0" normalizeH="0" baseline="0" noProof="0" dirty="0">
                <a:ln>
                  <a:noFill/>
                </a:ln>
                <a:solidFill>
                  <a:prstClr val="white"/>
                </a:solidFill>
                <a:effectLst/>
                <a:uLnTx/>
                <a:uFillTx/>
                <a:latin typeface="Calibri" panose="020F0502020204030204"/>
                <a:ea typeface="等线" panose="02010600030101010101" pitchFamily="2" charset="-122"/>
                <a:cs typeface="+mn-cs"/>
              </a:rPr>
              <a:t> ,</a:t>
            </a:r>
            <a:r>
              <a:rPr kumimoji="0" lang="en-US" altLang="zh-CN" sz="3094" i="1" u="none" strike="noStrike" kern="1200" cap="none" spc="0" normalizeH="0" baseline="0" noProof="0" dirty="0">
                <a:ln>
                  <a:noFill/>
                </a:ln>
                <a:solidFill>
                  <a:prstClr val="white"/>
                </a:solidFill>
                <a:effectLst/>
                <a:uLnTx/>
                <a:uFillTx/>
                <a:latin typeface="Calibri" panose="020F0502020204030204"/>
                <a:ea typeface="等线" panose="02010600030101010101" pitchFamily="2" charset="-122"/>
                <a:cs typeface="+mn-cs"/>
              </a:rPr>
              <a:t> Jianxiong HUANGNG</a:t>
            </a:r>
            <a:r>
              <a:rPr lang="nn-NO" altLang="zh-CN" sz="3094" i="1" baseline="30000" dirty="0">
                <a:solidFill>
                  <a:prstClr val="white"/>
                </a:solidFill>
                <a:latin typeface="Calibri" panose="020F0502020204030204"/>
                <a:ea typeface="等线" panose="02010600030101010101" pitchFamily="2" charset="-122"/>
              </a:rPr>
              <a:t>2</a:t>
            </a:r>
            <a:r>
              <a:rPr kumimoji="0" lang="nn-NO" altLang="zh-CN" sz="3094" i="1" u="none" strike="noStrike" kern="1200" cap="none" spc="0" normalizeH="0" baseline="0" noProof="0" dirty="0">
                <a:ln>
                  <a:noFill/>
                </a:ln>
                <a:solidFill>
                  <a:prstClr val="white"/>
                </a:solidFill>
                <a:effectLst/>
                <a:uLnTx/>
                <a:uFillTx/>
                <a:latin typeface="Calibri" panose="020F0502020204030204"/>
                <a:ea typeface="等线" panose="02010600030101010101" pitchFamily="2" charset="-122"/>
                <a:cs typeface="+mn-cs"/>
              </a:rPr>
              <a:t> </a:t>
            </a:r>
            <a:br>
              <a:rPr kumimoji="0" lang="en-US" altLang="zh-CN" sz="3094" i="1" u="none" strike="noStrike" kern="1200" cap="none" spc="0" normalizeH="0" baseline="0" noProof="0" dirty="0">
                <a:ln>
                  <a:noFill/>
                </a:ln>
                <a:solidFill>
                  <a:prstClr val="white"/>
                </a:solidFill>
                <a:effectLst/>
                <a:uLnTx/>
                <a:uFillTx/>
                <a:latin typeface="Calibri" panose="020F0502020204030204"/>
                <a:ea typeface="等线" panose="02010600030101010101" pitchFamily="2" charset="-122"/>
                <a:cs typeface="+mn-cs"/>
              </a:rPr>
            </a:br>
            <a:r>
              <a:rPr lang="en-US" altLang="zh-CN" sz="3094" i="1" baseline="30000" dirty="0">
                <a:solidFill>
                  <a:prstClr val="white"/>
                </a:solidFill>
                <a:latin typeface="Calibri" panose="020F0502020204030204"/>
                <a:ea typeface="等线" panose="02010600030101010101" pitchFamily="2" charset="-122"/>
              </a:rPr>
              <a:t>1</a:t>
            </a:r>
            <a:r>
              <a:rPr kumimoji="0" lang="en-US" altLang="zh-CN" sz="3094" i="1" u="none" strike="noStrike" kern="1200" cap="none" spc="0" normalizeH="0" baseline="0" noProof="0" dirty="0" err="1">
                <a:ln>
                  <a:noFill/>
                </a:ln>
                <a:solidFill>
                  <a:prstClr val="white"/>
                </a:solidFill>
                <a:effectLst/>
                <a:uLnTx/>
                <a:uFillTx/>
                <a:latin typeface="Calibri" panose="020F0502020204030204"/>
                <a:ea typeface="等线" panose="02010600030101010101" pitchFamily="2" charset="-122"/>
                <a:cs typeface="+mn-cs"/>
              </a:rPr>
              <a:t>Zhongye</a:t>
            </a:r>
            <a:r>
              <a:rPr kumimoji="0" lang="en-US" altLang="zh-CN" sz="3094" i="1" u="none" strike="noStrike" kern="1200" cap="none" spc="0" normalizeH="0" baseline="0" noProof="0" dirty="0">
                <a:ln>
                  <a:noFill/>
                </a:ln>
                <a:solidFill>
                  <a:prstClr val="white"/>
                </a:solidFill>
                <a:effectLst/>
                <a:uLnTx/>
                <a:uFillTx/>
                <a:latin typeface="Calibri" panose="020F0502020204030204"/>
                <a:ea typeface="等线" panose="02010600030101010101" pitchFamily="2" charset="-122"/>
                <a:cs typeface="+mn-cs"/>
              </a:rPr>
              <a:t> </a:t>
            </a:r>
            <a:r>
              <a:rPr kumimoji="0" lang="en-US" altLang="zh-CN" sz="3094" i="1" u="none" strike="noStrike" kern="1200" cap="none" spc="0" normalizeH="0" baseline="0" noProof="0" dirty="0" err="1">
                <a:ln>
                  <a:noFill/>
                </a:ln>
                <a:solidFill>
                  <a:prstClr val="white"/>
                </a:solidFill>
                <a:effectLst/>
                <a:uLnTx/>
                <a:uFillTx/>
                <a:latin typeface="Calibri" panose="020F0502020204030204"/>
                <a:ea typeface="等线" panose="02010600030101010101" pitchFamily="2" charset="-122"/>
                <a:cs typeface="+mn-cs"/>
              </a:rPr>
              <a:t>Changtian</a:t>
            </a:r>
            <a:r>
              <a:rPr kumimoji="0" lang="en-US" altLang="zh-CN" sz="3094" i="1" u="none" strike="noStrike" kern="1200" cap="none" spc="0" normalizeH="0" baseline="0" noProof="0" dirty="0">
                <a:ln>
                  <a:noFill/>
                </a:ln>
                <a:solidFill>
                  <a:prstClr val="white"/>
                </a:solidFill>
                <a:effectLst/>
                <a:uLnTx/>
                <a:uFillTx/>
                <a:latin typeface="Calibri" panose="020F0502020204030204"/>
                <a:ea typeface="等线" panose="02010600030101010101" pitchFamily="2" charset="-122"/>
                <a:cs typeface="+mn-cs"/>
              </a:rPr>
              <a:t> International Engineering Co., Ltd.</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3094" i="1" baseline="30000" dirty="0">
                <a:solidFill>
                  <a:prstClr val="white"/>
                </a:solidFill>
                <a:latin typeface="Calibri" panose="020F0502020204030204"/>
                <a:ea typeface="等线" panose="02010600030101010101" pitchFamily="2" charset="-122"/>
              </a:rPr>
              <a:t>2</a:t>
            </a:r>
            <a:r>
              <a:rPr kumimoji="0" lang="en-US" altLang="zh-CN" sz="3094" i="1" u="none" strike="noStrike" kern="1200" cap="none" spc="0" normalizeH="0" baseline="0" noProof="0" dirty="0">
                <a:ln>
                  <a:noFill/>
                </a:ln>
                <a:solidFill>
                  <a:prstClr val="white"/>
                </a:solidFill>
                <a:effectLst/>
                <a:uLnTx/>
                <a:uFillTx/>
                <a:latin typeface="Calibri" panose="020F0502020204030204"/>
                <a:ea typeface="等线" panose="02010600030101010101" pitchFamily="2" charset="-122"/>
                <a:cs typeface="+mn-cs"/>
              </a:rPr>
              <a:t>College of Automation and Electronic Information of Xiangtan University, Xiangtan, Hunan, China</a:t>
            </a:r>
          </a:p>
        </p:txBody>
      </p:sp>
      <p:sp>
        <p:nvSpPr>
          <p:cNvPr id="63" name="矩形 62">
            <a:extLst>
              <a:ext uri="{FF2B5EF4-FFF2-40B4-BE49-F238E27FC236}">
                <a16:creationId xmlns:a16="http://schemas.microsoft.com/office/drawing/2014/main" id="{063F7595-0086-4C06-B8ED-7B1C302957CC}"/>
              </a:ext>
            </a:extLst>
          </p:cNvPr>
          <p:cNvSpPr/>
          <p:nvPr/>
        </p:nvSpPr>
        <p:spPr>
          <a:xfrm>
            <a:off x="1560327" y="14554896"/>
            <a:ext cx="6790994" cy="389979"/>
          </a:xfrm>
          <a:prstGeom prst="rect">
            <a:avLst/>
          </a:prstGeom>
        </p:spPr>
        <p:txBody>
          <a:bodyPr wrap="square">
            <a:spAutoFit/>
          </a:bodyPr>
          <a:lstStyle/>
          <a:p>
            <a:pPr algn="ctr"/>
            <a:r>
              <a:rPr lang="en-US" altLang="zh-CN" sz="1934" dirty="0">
                <a:latin typeface="Times New Roman" panose="02020603050405020304" pitchFamily="18" charset="0"/>
                <a:cs typeface="Times New Roman" panose="02020603050405020304" pitchFamily="18" charset="0"/>
              </a:rPr>
              <a:t>Fig.1. Sintering end point prediction control structure diagram</a:t>
            </a:r>
            <a:endParaRPr lang="zh-CN" altLang="en-US" sz="1934" dirty="0">
              <a:latin typeface="Times New Roman" panose="02020603050405020304" pitchFamily="18" charset="0"/>
              <a:cs typeface="Times New Roman" panose="02020603050405020304" pitchFamily="18" charset="0"/>
            </a:endParaRPr>
          </a:p>
        </p:txBody>
      </p:sp>
      <p:sp>
        <p:nvSpPr>
          <p:cNvPr id="82" name="Text Box 32">
            <a:extLst>
              <a:ext uri="{FF2B5EF4-FFF2-40B4-BE49-F238E27FC236}">
                <a16:creationId xmlns:a16="http://schemas.microsoft.com/office/drawing/2014/main" id="{F1B7E368-C040-403A-8F3B-146E6A7CF11D}"/>
              </a:ext>
            </a:extLst>
          </p:cNvPr>
          <p:cNvSpPr txBox="1">
            <a:spLocks noChangeArrowheads="1"/>
          </p:cNvSpPr>
          <p:nvPr/>
        </p:nvSpPr>
        <p:spPr bwMode="auto">
          <a:xfrm>
            <a:off x="478751" y="15733034"/>
            <a:ext cx="9579325" cy="21727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88396" tIns="44198" rIns="88396" bIns="44198">
            <a:spAutoFit/>
          </a:bodyPr>
          <a:lstStyle>
            <a:lvl1pPr defTabSz="3762375">
              <a:defRPr>
                <a:solidFill>
                  <a:schemeClr val="tx1"/>
                </a:solidFill>
                <a:latin typeface="Arial" panose="020B0604020202020204" pitchFamily="34" charset="0"/>
              </a:defRPr>
            </a:lvl1pPr>
            <a:lvl2pPr marL="685800" defTabSz="3762375">
              <a:defRPr>
                <a:solidFill>
                  <a:schemeClr val="tx1"/>
                </a:solidFill>
                <a:latin typeface="Arial" panose="020B0604020202020204" pitchFamily="34" charset="0"/>
              </a:defRPr>
            </a:lvl2pPr>
            <a:lvl3pPr marL="1371600" defTabSz="3762375">
              <a:defRPr>
                <a:solidFill>
                  <a:schemeClr val="tx1"/>
                </a:solidFill>
                <a:latin typeface="Arial" panose="020B0604020202020204" pitchFamily="34" charset="0"/>
              </a:defRPr>
            </a:lvl3pPr>
            <a:lvl4pPr marL="2057400" defTabSz="3762375">
              <a:defRPr>
                <a:solidFill>
                  <a:schemeClr val="tx1"/>
                </a:solidFill>
                <a:latin typeface="Arial" panose="020B0604020202020204" pitchFamily="34" charset="0"/>
              </a:defRPr>
            </a:lvl4pPr>
            <a:lvl5pPr marL="2743200" defTabSz="3762375">
              <a:defRPr>
                <a:solidFill>
                  <a:schemeClr val="tx1"/>
                </a:solidFill>
                <a:latin typeface="Arial" panose="020B0604020202020204" pitchFamily="34" charset="0"/>
              </a:defRPr>
            </a:lvl5pPr>
            <a:lvl6pPr marL="3200400" defTabSz="3762375" fontAlgn="base">
              <a:spcBef>
                <a:spcPct val="0"/>
              </a:spcBef>
              <a:spcAft>
                <a:spcPct val="0"/>
              </a:spcAft>
              <a:defRPr>
                <a:solidFill>
                  <a:schemeClr val="tx1"/>
                </a:solidFill>
                <a:latin typeface="Arial" panose="020B0604020202020204" pitchFamily="34" charset="0"/>
              </a:defRPr>
            </a:lvl6pPr>
            <a:lvl7pPr marL="3657600" defTabSz="3762375" fontAlgn="base">
              <a:spcBef>
                <a:spcPct val="0"/>
              </a:spcBef>
              <a:spcAft>
                <a:spcPct val="0"/>
              </a:spcAft>
              <a:defRPr>
                <a:solidFill>
                  <a:schemeClr val="tx1"/>
                </a:solidFill>
                <a:latin typeface="Arial" panose="020B0604020202020204" pitchFamily="34" charset="0"/>
              </a:defRPr>
            </a:lvl7pPr>
            <a:lvl8pPr marL="4114800" defTabSz="3762375" fontAlgn="base">
              <a:spcBef>
                <a:spcPct val="0"/>
              </a:spcBef>
              <a:spcAft>
                <a:spcPct val="0"/>
              </a:spcAft>
              <a:defRPr>
                <a:solidFill>
                  <a:schemeClr val="tx1"/>
                </a:solidFill>
                <a:latin typeface="Arial" panose="020B0604020202020204" pitchFamily="34" charset="0"/>
              </a:defRPr>
            </a:lvl8pPr>
            <a:lvl9pPr marL="4572000" defTabSz="3762375" fontAlgn="base">
              <a:spcBef>
                <a:spcPct val="0"/>
              </a:spcBef>
              <a:spcAft>
                <a:spcPct val="0"/>
              </a:spcAft>
              <a:defRPr>
                <a:solidFill>
                  <a:schemeClr val="tx1"/>
                </a:solidFill>
                <a:latin typeface="Arial" panose="020B0604020202020204" pitchFamily="34" charset="0"/>
              </a:defRPr>
            </a:lvl9pPr>
          </a:lstStyle>
          <a:p>
            <a:pPr algn="just">
              <a:spcBef>
                <a:spcPts val="193"/>
              </a:spcBef>
            </a:pPr>
            <a:r>
              <a:rPr lang="en-US" altLang="zh-CN" sz="1934" dirty="0">
                <a:latin typeface="Times New Roman" panose="02020603050405020304" pitchFamily="18" charset="0"/>
                <a:ea typeface="宋体" panose="02010600030101010101" pitchFamily="2" charset="-122"/>
                <a:cs typeface="Times New Roman" panose="02020603050405020304" pitchFamily="18" charset="0"/>
              </a:rPr>
              <a:t>      The BOA algorithm is an intelligent algorithm proposed by two scholars, </a:t>
            </a:r>
            <a:r>
              <a:rPr lang="en-US" altLang="zh-CN" sz="1934" dirty="0" err="1">
                <a:latin typeface="Times New Roman" panose="02020603050405020304" pitchFamily="18" charset="0"/>
                <a:ea typeface="宋体" panose="02010600030101010101" pitchFamily="2" charset="-122"/>
                <a:cs typeface="Times New Roman" panose="02020603050405020304" pitchFamily="18" charset="0"/>
              </a:rPr>
              <a:t>Sankalap</a:t>
            </a:r>
            <a:r>
              <a:rPr lang="en-US" altLang="zh-CN" sz="1934" dirty="0">
                <a:latin typeface="Times New Roman" panose="02020603050405020304" pitchFamily="18" charset="0"/>
                <a:ea typeface="宋体" panose="02010600030101010101" pitchFamily="2" charset="-122"/>
                <a:cs typeface="Times New Roman" panose="02020603050405020304" pitchFamily="18" charset="0"/>
              </a:rPr>
              <a:t> Arora and </a:t>
            </a:r>
            <a:r>
              <a:rPr lang="en-US" altLang="zh-CN" sz="1934" dirty="0" err="1">
                <a:latin typeface="Times New Roman" panose="02020603050405020304" pitchFamily="18" charset="0"/>
                <a:ea typeface="宋体" panose="02010600030101010101" pitchFamily="2" charset="-122"/>
                <a:cs typeface="Times New Roman" panose="02020603050405020304" pitchFamily="18" charset="0"/>
              </a:rPr>
              <a:t>Satvir</a:t>
            </a:r>
            <a:r>
              <a:rPr lang="en-US" altLang="zh-CN" sz="1934" dirty="0">
                <a:latin typeface="Times New Roman" panose="02020603050405020304" pitchFamily="18" charset="0"/>
                <a:ea typeface="宋体" panose="02010600030101010101" pitchFamily="2" charset="-122"/>
                <a:cs typeface="Times New Roman" panose="02020603050405020304" pitchFamily="18" charset="0"/>
              </a:rPr>
              <a:t> Singh. Individual butterflies are linked to each other by releasing and perceiving scent to form a social knowledge network. When a butterfly senses the scent released by a butterfly, it will search globally towards the source of the scent, and if it does not sense the scent, the butterfly will fly randomly and perform local search. algorithm. If the forward search does not improve the fitness of the algorithm or the value of the objective function, then the backward search is performed. The expression is :</a:t>
            </a:r>
          </a:p>
        </p:txBody>
      </p:sp>
      <p:graphicFrame>
        <p:nvGraphicFramePr>
          <p:cNvPr id="50" name="对象 49">
            <a:extLst>
              <a:ext uri="{FF2B5EF4-FFF2-40B4-BE49-F238E27FC236}">
                <a16:creationId xmlns:a16="http://schemas.microsoft.com/office/drawing/2014/main" id="{46871EE7-7925-474A-A094-7D3BB8E2AF80}"/>
              </a:ext>
            </a:extLst>
          </p:cNvPr>
          <p:cNvGraphicFramePr>
            <a:graphicFrameLocks noChangeAspect="1"/>
          </p:cNvGraphicFramePr>
          <p:nvPr>
            <p:extLst>
              <p:ext uri="{D42A27DB-BD31-4B8C-83A1-F6EECF244321}">
                <p14:modId xmlns:p14="http://schemas.microsoft.com/office/powerpoint/2010/main" val="3089146230"/>
              </p:ext>
            </p:extLst>
          </p:nvPr>
        </p:nvGraphicFramePr>
        <p:xfrm>
          <a:off x="2126512" y="17883323"/>
          <a:ext cx="3115339" cy="1282200"/>
        </p:xfrm>
        <a:graphic>
          <a:graphicData uri="http://schemas.openxmlformats.org/presentationml/2006/ole">
            <mc:AlternateContent xmlns:mc="http://schemas.openxmlformats.org/markup-compatibility/2006">
              <mc:Choice xmlns:v="urn:schemas-microsoft-com:vml" Requires="v">
                <p:oleObj name="Equation" r:id="rId2" imgW="1244520" imgH="596880" progId="Equation.DSMT4">
                  <p:embed/>
                </p:oleObj>
              </mc:Choice>
              <mc:Fallback>
                <p:oleObj name="Equation" r:id="rId2" imgW="1244520" imgH="596880" progId="Equation.DSMT4">
                  <p:embed/>
                  <p:pic>
                    <p:nvPicPr>
                      <p:cNvPr id="50" name="对象 49">
                        <a:extLst>
                          <a:ext uri="{FF2B5EF4-FFF2-40B4-BE49-F238E27FC236}">
                            <a16:creationId xmlns:a16="http://schemas.microsoft.com/office/drawing/2014/main" id="{46871EE7-7925-474A-A094-7D3BB8E2AF80}"/>
                          </a:ext>
                        </a:extLst>
                      </p:cNvPr>
                      <p:cNvPicPr>
                        <a:picLocks noChangeAspect="1" noChangeArrowheads="1"/>
                      </p:cNvPicPr>
                      <p:nvPr/>
                    </p:nvPicPr>
                    <p:blipFill>
                      <a:blip r:embed="rId3"/>
                      <a:srcRect/>
                      <a:stretch>
                        <a:fillRect/>
                      </a:stretch>
                    </p:blipFill>
                    <p:spPr bwMode="auto">
                      <a:xfrm>
                        <a:off x="2126512" y="17883323"/>
                        <a:ext cx="3115339" cy="1282200"/>
                      </a:xfrm>
                      <a:prstGeom prst="rect">
                        <a:avLst/>
                      </a:prstGeom>
                      <a:noFill/>
                    </p:spPr>
                  </p:pic>
                </p:oleObj>
              </mc:Fallback>
            </mc:AlternateContent>
          </a:graphicData>
        </a:graphic>
      </p:graphicFrame>
      <p:sp>
        <p:nvSpPr>
          <p:cNvPr id="87" name="Text Box 32">
            <a:extLst>
              <a:ext uri="{FF2B5EF4-FFF2-40B4-BE49-F238E27FC236}">
                <a16:creationId xmlns:a16="http://schemas.microsoft.com/office/drawing/2014/main" id="{194BFC23-FAAE-4E21-B165-9C530231DFCB}"/>
              </a:ext>
            </a:extLst>
          </p:cNvPr>
          <p:cNvSpPr txBox="1">
            <a:spLocks noChangeArrowheads="1"/>
          </p:cNvSpPr>
          <p:nvPr/>
        </p:nvSpPr>
        <p:spPr bwMode="auto">
          <a:xfrm>
            <a:off x="432235" y="19122116"/>
            <a:ext cx="8954145" cy="9871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88396" tIns="44198" rIns="88396" bIns="44198">
            <a:spAutoFit/>
          </a:bodyPr>
          <a:lstStyle>
            <a:lvl1pPr defTabSz="3762375">
              <a:defRPr>
                <a:solidFill>
                  <a:schemeClr val="tx1"/>
                </a:solidFill>
                <a:latin typeface="Arial" panose="020B0604020202020204" pitchFamily="34" charset="0"/>
              </a:defRPr>
            </a:lvl1pPr>
            <a:lvl2pPr marL="685800" defTabSz="3762375">
              <a:defRPr>
                <a:solidFill>
                  <a:schemeClr val="tx1"/>
                </a:solidFill>
                <a:latin typeface="Arial" panose="020B0604020202020204" pitchFamily="34" charset="0"/>
              </a:defRPr>
            </a:lvl2pPr>
            <a:lvl3pPr marL="1371600" defTabSz="3762375">
              <a:defRPr>
                <a:solidFill>
                  <a:schemeClr val="tx1"/>
                </a:solidFill>
                <a:latin typeface="Arial" panose="020B0604020202020204" pitchFamily="34" charset="0"/>
              </a:defRPr>
            </a:lvl3pPr>
            <a:lvl4pPr marL="2057400" defTabSz="3762375">
              <a:defRPr>
                <a:solidFill>
                  <a:schemeClr val="tx1"/>
                </a:solidFill>
                <a:latin typeface="Arial" panose="020B0604020202020204" pitchFamily="34" charset="0"/>
              </a:defRPr>
            </a:lvl4pPr>
            <a:lvl5pPr marL="2743200" defTabSz="3762375">
              <a:defRPr>
                <a:solidFill>
                  <a:schemeClr val="tx1"/>
                </a:solidFill>
                <a:latin typeface="Arial" panose="020B0604020202020204" pitchFamily="34" charset="0"/>
              </a:defRPr>
            </a:lvl5pPr>
            <a:lvl6pPr marL="3200400" defTabSz="3762375" fontAlgn="base">
              <a:spcBef>
                <a:spcPct val="0"/>
              </a:spcBef>
              <a:spcAft>
                <a:spcPct val="0"/>
              </a:spcAft>
              <a:defRPr>
                <a:solidFill>
                  <a:schemeClr val="tx1"/>
                </a:solidFill>
                <a:latin typeface="Arial" panose="020B0604020202020204" pitchFamily="34" charset="0"/>
              </a:defRPr>
            </a:lvl6pPr>
            <a:lvl7pPr marL="3657600" defTabSz="3762375" fontAlgn="base">
              <a:spcBef>
                <a:spcPct val="0"/>
              </a:spcBef>
              <a:spcAft>
                <a:spcPct val="0"/>
              </a:spcAft>
              <a:defRPr>
                <a:solidFill>
                  <a:schemeClr val="tx1"/>
                </a:solidFill>
                <a:latin typeface="Arial" panose="020B0604020202020204" pitchFamily="34" charset="0"/>
              </a:defRPr>
            </a:lvl7pPr>
            <a:lvl8pPr marL="4114800" defTabSz="3762375" fontAlgn="base">
              <a:spcBef>
                <a:spcPct val="0"/>
              </a:spcBef>
              <a:spcAft>
                <a:spcPct val="0"/>
              </a:spcAft>
              <a:defRPr>
                <a:solidFill>
                  <a:schemeClr val="tx1"/>
                </a:solidFill>
                <a:latin typeface="Arial" panose="020B0604020202020204" pitchFamily="34" charset="0"/>
              </a:defRPr>
            </a:lvl8pPr>
            <a:lvl9pPr marL="4572000" defTabSz="3762375" fontAlgn="base">
              <a:spcBef>
                <a:spcPct val="0"/>
              </a:spcBef>
              <a:spcAft>
                <a:spcPct val="0"/>
              </a:spcAft>
              <a:defRPr>
                <a:solidFill>
                  <a:schemeClr val="tx1"/>
                </a:solidFill>
                <a:latin typeface="Arial" panose="020B0604020202020204" pitchFamily="34" charset="0"/>
              </a:defRPr>
            </a:lvl9pPr>
          </a:lstStyle>
          <a:p>
            <a:pPr algn="just">
              <a:spcBef>
                <a:spcPts val="193"/>
              </a:spcBef>
            </a:pPr>
            <a:r>
              <a:rPr lang="en-US" altLang="zh-CN" sz="1934"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1800" spc="-5" dirty="0" err="1">
                <a:effectLst/>
                <a:latin typeface="Times New Roman" panose="02020603050405020304" pitchFamily="18" charset="0"/>
                <a:ea typeface="宋体" panose="02010600030101010101" pitchFamily="2" charset="-122"/>
              </a:rPr>
              <a:t>where,x</a:t>
            </a:r>
            <a:r>
              <a:rPr lang="en-US" altLang="zh-CN" sz="1800" spc="-5" dirty="0">
                <a:effectLst/>
                <a:latin typeface="Times New Roman" panose="02020603050405020304" pitchFamily="18" charset="0"/>
                <a:ea typeface="宋体" panose="02010600030101010101" pitchFamily="2" charset="-122"/>
              </a:rPr>
              <a:t> is the position vector of butterfly individuals in the current </a:t>
            </a:r>
            <a:r>
              <a:rPr lang="en-US" altLang="zh-CN" sz="1800" spc="-5" dirty="0" err="1">
                <a:effectLst/>
                <a:latin typeface="Times New Roman" panose="02020603050405020304" pitchFamily="18" charset="0"/>
                <a:ea typeface="宋体" panose="02010600030101010101" pitchFamily="2" charset="-122"/>
              </a:rPr>
              <a:t>iteration;f</a:t>
            </a:r>
            <a:r>
              <a:rPr lang="en-US" altLang="zh-CN" sz="1800" spc="-5" dirty="0">
                <a:effectLst/>
                <a:latin typeface="Times New Roman" panose="02020603050405020304" pitchFamily="18" charset="0"/>
                <a:ea typeface="宋体" panose="02010600030101010101" pitchFamily="2" charset="-122"/>
              </a:rPr>
              <a:t>(x) is the fitness value of the current butterfly </a:t>
            </a:r>
            <a:r>
              <a:rPr lang="en-US" altLang="zh-CN" sz="1800" spc="-5" dirty="0" err="1">
                <a:effectLst/>
                <a:latin typeface="Times New Roman" panose="02020603050405020304" pitchFamily="18" charset="0"/>
                <a:ea typeface="宋体" panose="02010600030101010101" pitchFamily="2" charset="-122"/>
              </a:rPr>
              <a:t>individuals;S</a:t>
            </a:r>
            <a:r>
              <a:rPr lang="en-US" altLang="zh-CN" sz="1800" spc="-5" dirty="0">
                <a:effectLst/>
                <a:latin typeface="Times New Roman" panose="02020603050405020304" pitchFamily="18" charset="0"/>
                <a:ea typeface="宋体" panose="02010600030101010101" pitchFamily="2" charset="-122"/>
              </a:rPr>
              <a:t> is the step size.</a:t>
            </a:r>
            <a:endParaRPr lang="zh-CN" altLang="zh-CN" sz="1800" spc="-5" dirty="0">
              <a:effectLst/>
              <a:latin typeface="Times New Roman" panose="02020603050405020304" pitchFamily="18" charset="0"/>
              <a:ea typeface="宋体" panose="02010600030101010101" pitchFamily="2" charset="-122"/>
            </a:endParaRPr>
          </a:p>
          <a:p>
            <a:pPr algn="just">
              <a:spcBef>
                <a:spcPts val="193"/>
              </a:spcBef>
            </a:pPr>
            <a:r>
              <a:rPr lang="en-US" altLang="zh-CN" sz="1934" dirty="0">
                <a:latin typeface="Times New Roman" panose="02020603050405020304" pitchFamily="18" charset="0"/>
                <a:ea typeface="宋体" panose="02010600030101010101" pitchFamily="2" charset="-122"/>
                <a:cs typeface="Times New Roman" panose="02020603050405020304" pitchFamily="18" charset="0"/>
              </a:rPr>
              <a:t> </a:t>
            </a:r>
          </a:p>
        </p:txBody>
      </p:sp>
      <p:graphicFrame>
        <p:nvGraphicFramePr>
          <p:cNvPr id="103" name="对象 102">
            <a:extLst>
              <a:ext uri="{FF2B5EF4-FFF2-40B4-BE49-F238E27FC236}">
                <a16:creationId xmlns:a16="http://schemas.microsoft.com/office/drawing/2014/main" id="{05422AF5-932E-4468-A4D6-235C2022E44B}"/>
              </a:ext>
            </a:extLst>
          </p:cNvPr>
          <p:cNvGraphicFramePr>
            <a:graphicFrameLocks noChangeAspect="1"/>
          </p:cNvGraphicFramePr>
          <p:nvPr>
            <p:extLst>
              <p:ext uri="{D42A27DB-BD31-4B8C-83A1-F6EECF244321}">
                <p14:modId xmlns:p14="http://schemas.microsoft.com/office/powerpoint/2010/main" val="3075343894"/>
              </p:ext>
            </p:extLst>
          </p:nvPr>
        </p:nvGraphicFramePr>
        <p:xfrm>
          <a:off x="3249613" y="21440775"/>
          <a:ext cx="1733550" cy="920750"/>
        </p:xfrm>
        <a:graphic>
          <a:graphicData uri="http://schemas.openxmlformats.org/presentationml/2006/ole">
            <mc:AlternateContent xmlns:mc="http://schemas.openxmlformats.org/markup-compatibility/2006">
              <mc:Choice xmlns:v="urn:schemas-microsoft-com:vml" Requires="v">
                <p:oleObj name="Equation" r:id="rId4" imgW="1180800" imgH="596880" progId="Equation.DSMT4">
                  <p:embed/>
                </p:oleObj>
              </mc:Choice>
              <mc:Fallback>
                <p:oleObj name="Equation" r:id="rId4" imgW="1180800" imgH="596880" progId="Equation.DSMT4">
                  <p:embed/>
                  <p:pic>
                    <p:nvPicPr>
                      <p:cNvPr id="103" name="对象 102">
                        <a:extLst>
                          <a:ext uri="{FF2B5EF4-FFF2-40B4-BE49-F238E27FC236}">
                            <a16:creationId xmlns:a16="http://schemas.microsoft.com/office/drawing/2014/main" id="{05422AF5-932E-4468-A4D6-235C2022E44B}"/>
                          </a:ext>
                        </a:extLst>
                      </p:cNvPr>
                      <p:cNvPicPr>
                        <a:picLocks noChangeAspect="1" noChangeArrowheads="1"/>
                      </p:cNvPicPr>
                      <p:nvPr/>
                    </p:nvPicPr>
                    <p:blipFill>
                      <a:blip r:embed="rId5"/>
                      <a:srcRect/>
                      <a:stretch>
                        <a:fillRect/>
                      </a:stretch>
                    </p:blipFill>
                    <p:spPr bwMode="auto">
                      <a:xfrm>
                        <a:off x="3249613" y="21440775"/>
                        <a:ext cx="1733550" cy="920750"/>
                      </a:xfrm>
                      <a:prstGeom prst="rect">
                        <a:avLst/>
                      </a:prstGeom>
                      <a:noFill/>
                    </p:spPr>
                  </p:pic>
                </p:oleObj>
              </mc:Fallback>
            </mc:AlternateContent>
          </a:graphicData>
        </a:graphic>
      </p:graphicFrame>
      <p:sp>
        <p:nvSpPr>
          <p:cNvPr id="104" name="Text Box 32">
            <a:extLst>
              <a:ext uri="{FF2B5EF4-FFF2-40B4-BE49-F238E27FC236}">
                <a16:creationId xmlns:a16="http://schemas.microsoft.com/office/drawing/2014/main" id="{584DFEB2-5DD0-43DA-AC71-AEA27AD70D23}"/>
              </a:ext>
            </a:extLst>
          </p:cNvPr>
          <p:cNvSpPr txBox="1">
            <a:spLocks noChangeArrowheads="1"/>
          </p:cNvSpPr>
          <p:nvPr/>
        </p:nvSpPr>
        <p:spPr bwMode="auto">
          <a:xfrm>
            <a:off x="2567307" y="26737369"/>
            <a:ext cx="4018349" cy="684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88396" tIns="44198" rIns="88396" bIns="44198">
            <a:spAutoFit/>
          </a:bodyPr>
          <a:lstStyle>
            <a:lvl1pPr defTabSz="3762375">
              <a:defRPr>
                <a:solidFill>
                  <a:schemeClr val="tx1"/>
                </a:solidFill>
                <a:latin typeface="Arial" panose="020B0604020202020204" pitchFamily="34" charset="0"/>
              </a:defRPr>
            </a:lvl1pPr>
            <a:lvl2pPr marL="685800" defTabSz="3762375">
              <a:defRPr>
                <a:solidFill>
                  <a:schemeClr val="tx1"/>
                </a:solidFill>
                <a:latin typeface="Arial" panose="020B0604020202020204" pitchFamily="34" charset="0"/>
              </a:defRPr>
            </a:lvl2pPr>
            <a:lvl3pPr marL="1371600" defTabSz="3762375">
              <a:defRPr>
                <a:solidFill>
                  <a:schemeClr val="tx1"/>
                </a:solidFill>
                <a:latin typeface="Arial" panose="020B0604020202020204" pitchFamily="34" charset="0"/>
              </a:defRPr>
            </a:lvl3pPr>
            <a:lvl4pPr marL="2057400" defTabSz="3762375">
              <a:defRPr>
                <a:solidFill>
                  <a:schemeClr val="tx1"/>
                </a:solidFill>
                <a:latin typeface="Arial" panose="020B0604020202020204" pitchFamily="34" charset="0"/>
              </a:defRPr>
            </a:lvl4pPr>
            <a:lvl5pPr marL="2743200" defTabSz="3762375">
              <a:defRPr>
                <a:solidFill>
                  <a:schemeClr val="tx1"/>
                </a:solidFill>
                <a:latin typeface="Arial" panose="020B0604020202020204" pitchFamily="34" charset="0"/>
              </a:defRPr>
            </a:lvl5pPr>
            <a:lvl6pPr marL="3200400" defTabSz="3762375" fontAlgn="base">
              <a:spcBef>
                <a:spcPct val="0"/>
              </a:spcBef>
              <a:spcAft>
                <a:spcPct val="0"/>
              </a:spcAft>
              <a:defRPr>
                <a:solidFill>
                  <a:schemeClr val="tx1"/>
                </a:solidFill>
                <a:latin typeface="Arial" panose="020B0604020202020204" pitchFamily="34" charset="0"/>
              </a:defRPr>
            </a:lvl6pPr>
            <a:lvl7pPr marL="3657600" defTabSz="3762375" fontAlgn="base">
              <a:spcBef>
                <a:spcPct val="0"/>
              </a:spcBef>
              <a:spcAft>
                <a:spcPct val="0"/>
              </a:spcAft>
              <a:defRPr>
                <a:solidFill>
                  <a:schemeClr val="tx1"/>
                </a:solidFill>
                <a:latin typeface="Arial" panose="020B0604020202020204" pitchFamily="34" charset="0"/>
              </a:defRPr>
            </a:lvl7pPr>
            <a:lvl8pPr marL="4114800" defTabSz="3762375" fontAlgn="base">
              <a:spcBef>
                <a:spcPct val="0"/>
              </a:spcBef>
              <a:spcAft>
                <a:spcPct val="0"/>
              </a:spcAft>
              <a:defRPr>
                <a:solidFill>
                  <a:schemeClr val="tx1"/>
                </a:solidFill>
                <a:latin typeface="Arial" panose="020B0604020202020204" pitchFamily="34" charset="0"/>
              </a:defRPr>
            </a:lvl8pPr>
            <a:lvl9pPr marL="4572000" defTabSz="3762375" fontAlgn="base">
              <a:spcBef>
                <a:spcPct val="0"/>
              </a:spcBef>
              <a:spcAft>
                <a:spcPct val="0"/>
              </a:spcAft>
              <a:defRPr>
                <a:solidFill>
                  <a:schemeClr val="tx1"/>
                </a:solidFill>
                <a:latin typeface="Arial" panose="020B0604020202020204" pitchFamily="34" charset="0"/>
              </a:defRPr>
            </a:lvl9pPr>
          </a:lstStyle>
          <a:p>
            <a:pPr algn="ctr">
              <a:spcBef>
                <a:spcPts val="193"/>
              </a:spcBef>
            </a:pPr>
            <a:r>
              <a:rPr lang="en-US" altLang="zh-CN" sz="1934" dirty="0">
                <a:latin typeface="Times New Roman" panose="02020603050405020304" pitchFamily="18" charset="0"/>
                <a:ea typeface="宋体" panose="02010600030101010101" pitchFamily="2" charset="-122"/>
                <a:cs typeface="Times New Roman" panose="02020603050405020304" pitchFamily="18" charset="0"/>
              </a:rPr>
              <a:t>Fig2: Gauss chaotic sequence distribution</a:t>
            </a:r>
          </a:p>
        </p:txBody>
      </p:sp>
      <p:sp>
        <p:nvSpPr>
          <p:cNvPr id="106" name="Text Box 32">
            <a:extLst>
              <a:ext uri="{FF2B5EF4-FFF2-40B4-BE49-F238E27FC236}">
                <a16:creationId xmlns:a16="http://schemas.microsoft.com/office/drawing/2014/main" id="{5B0E9A26-872F-4096-886D-D702A1A168D9}"/>
              </a:ext>
            </a:extLst>
          </p:cNvPr>
          <p:cNvSpPr txBox="1">
            <a:spLocks noChangeArrowheads="1"/>
          </p:cNvSpPr>
          <p:nvPr/>
        </p:nvSpPr>
        <p:spPr bwMode="auto">
          <a:xfrm>
            <a:off x="11117326" y="4715395"/>
            <a:ext cx="9117491" cy="2346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88396" tIns="44198" rIns="88396" bIns="44198">
            <a:spAutoFit/>
          </a:bodyPr>
          <a:lstStyle>
            <a:lvl1pPr defTabSz="3762375">
              <a:defRPr>
                <a:solidFill>
                  <a:schemeClr val="tx1"/>
                </a:solidFill>
                <a:latin typeface="Arial" panose="020B0604020202020204" pitchFamily="34" charset="0"/>
              </a:defRPr>
            </a:lvl1pPr>
            <a:lvl2pPr marL="685800" defTabSz="3762375">
              <a:defRPr>
                <a:solidFill>
                  <a:schemeClr val="tx1"/>
                </a:solidFill>
                <a:latin typeface="Arial" panose="020B0604020202020204" pitchFamily="34" charset="0"/>
              </a:defRPr>
            </a:lvl2pPr>
            <a:lvl3pPr marL="1371600" defTabSz="3762375">
              <a:defRPr>
                <a:solidFill>
                  <a:schemeClr val="tx1"/>
                </a:solidFill>
                <a:latin typeface="Arial" panose="020B0604020202020204" pitchFamily="34" charset="0"/>
              </a:defRPr>
            </a:lvl3pPr>
            <a:lvl4pPr marL="2057400" defTabSz="3762375">
              <a:defRPr>
                <a:solidFill>
                  <a:schemeClr val="tx1"/>
                </a:solidFill>
                <a:latin typeface="Arial" panose="020B0604020202020204" pitchFamily="34" charset="0"/>
              </a:defRPr>
            </a:lvl4pPr>
            <a:lvl5pPr marL="2743200" defTabSz="3762375">
              <a:defRPr>
                <a:solidFill>
                  <a:schemeClr val="tx1"/>
                </a:solidFill>
                <a:latin typeface="Arial" panose="020B0604020202020204" pitchFamily="34" charset="0"/>
              </a:defRPr>
            </a:lvl5pPr>
            <a:lvl6pPr marL="3200400" defTabSz="3762375" fontAlgn="base">
              <a:spcBef>
                <a:spcPct val="0"/>
              </a:spcBef>
              <a:spcAft>
                <a:spcPct val="0"/>
              </a:spcAft>
              <a:defRPr>
                <a:solidFill>
                  <a:schemeClr val="tx1"/>
                </a:solidFill>
                <a:latin typeface="Arial" panose="020B0604020202020204" pitchFamily="34" charset="0"/>
              </a:defRPr>
            </a:lvl6pPr>
            <a:lvl7pPr marL="3657600" defTabSz="3762375" fontAlgn="base">
              <a:spcBef>
                <a:spcPct val="0"/>
              </a:spcBef>
              <a:spcAft>
                <a:spcPct val="0"/>
              </a:spcAft>
              <a:defRPr>
                <a:solidFill>
                  <a:schemeClr val="tx1"/>
                </a:solidFill>
                <a:latin typeface="Arial" panose="020B0604020202020204" pitchFamily="34" charset="0"/>
              </a:defRPr>
            </a:lvl7pPr>
            <a:lvl8pPr marL="4114800" defTabSz="3762375" fontAlgn="base">
              <a:spcBef>
                <a:spcPct val="0"/>
              </a:spcBef>
              <a:spcAft>
                <a:spcPct val="0"/>
              </a:spcAft>
              <a:defRPr>
                <a:solidFill>
                  <a:schemeClr val="tx1"/>
                </a:solidFill>
                <a:latin typeface="Arial" panose="020B0604020202020204" pitchFamily="34" charset="0"/>
              </a:defRPr>
            </a:lvl8pPr>
            <a:lvl9pPr marL="4572000" defTabSz="3762375" fontAlgn="base">
              <a:spcBef>
                <a:spcPct val="0"/>
              </a:spcBef>
              <a:spcAft>
                <a:spcPct val="0"/>
              </a:spcAft>
              <a:defRPr>
                <a:solidFill>
                  <a:schemeClr val="tx1"/>
                </a:solidFill>
                <a:latin typeface="Arial" panose="020B0604020202020204" pitchFamily="34" charset="0"/>
              </a:defRPr>
            </a:lvl9pPr>
          </a:lstStyle>
          <a:p>
            <a:pPr indent="182880" algn="just">
              <a:lnSpc>
                <a:spcPct val="95000"/>
              </a:lnSpc>
              <a:spcAft>
                <a:spcPts val="600"/>
              </a:spcAft>
              <a:tabLst>
                <a:tab pos="182880" algn="l"/>
              </a:tabLst>
            </a:pPr>
            <a:r>
              <a:rPr lang="en-US" altLang="zh-CN" sz="1930" spc="-5" dirty="0">
                <a:latin typeface="Times New Roman" panose="02020603050405020304" pitchFamily="18" charset="0"/>
                <a:ea typeface="宋体" panose="02010600030101010101" pitchFamily="2" charset="-122"/>
              </a:rPr>
              <a:t>In this paper, a set of test functions are selected for performance testing to observe the effectiveness of the IBBOA algorithm. The original butterfly optimization algorithm BOA, particle swarm algorithm PSO are tested and compared to observe the experimental results. The test function independent variables x1 and x2 take values between -100 and 100, and the global optimal value of its objective function is 0. To ensure the computational efficiency, the population size of each algorithm is uniformly set to 30, and the number of iterations is 300, and its functional analytic formula is shown in Eq. The image of the function is shown in Fig.3.</a:t>
            </a:r>
            <a:endParaRPr lang="zh-CN" altLang="zh-CN" sz="1930" spc="-5" dirty="0">
              <a:effectLst/>
              <a:latin typeface="Times New Roman" panose="02020603050405020304" pitchFamily="18" charset="0"/>
              <a:ea typeface="宋体" panose="02010600030101010101" pitchFamily="2" charset="-122"/>
            </a:endParaRPr>
          </a:p>
        </p:txBody>
      </p:sp>
      <p:sp>
        <p:nvSpPr>
          <p:cNvPr id="107" name="矩形 106">
            <a:extLst>
              <a:ext uri="{FF2B5EF4-FFF2-40B4-BE49-F238E27FC236}">
                <a16:creationId xmlns:a16="http://schemas.microsoft.com/office/drawing/2014/main" id="{C0380CB7-15A2-4B5A-A55E-1245E5C9D2D1}"/>
              </a:ext>
            </a:extLst>
          </p:cNvPr>
          <p:cNvSpPr/>
          <p:nvPr/>
        </p:nvSpPr>
        <p:spPr>
          <a:xfrm>
            <a:off x="12145157" y="9010235"/>
            <a:ext cx="5742480" cy="389979"/>
          </a:xfrm>
          <a:prstGeom prst="rect">
            <a:avLst/>
          </a:prstGeom>
        </p:spPr>
        <p:txBody>
          <a:bodyPr wrap="square">
            <a:spAutoFit/>
          </a:bodyPr>
          <a:lstStyle/>
          <a:p>
            <a:pPr algn="ctr"/>
            <a:r>
              <a:rPr lang="en-US" altLang="zh-CN" sz="1934" dirty="0">
                <a:latin typeface="Times New Roman" panose="02020603050405020304" pitchFamily="18" charset="0"/>
                <a:cs typeface="Times New Roman" panose="02020603050405020304" pitchFamily="18" charset="0"/>
              </a:rPr>
              <a:t>Fig:3 Test function F1</a:t>
            </a:r>
            <a:endParaRPr lang="zh-CN" altLang="en-US" sz="1934" dirty="0">
              <a:latin typeface="Times New Roman" panose="02020603050405020304" pitchFamily="18" charset="0"/>
              <a:cs typeface="Times New Roman" panose="02020603050405020304" pitchFamily="18" charset="0"/>
            </a:endParaRPr>
          </a:p>
        </p:txBody>
      </p:sp>
      <p:sp>
        <p:nvSpPr>
          <p:cNvPr id="139" name="矩形 138">
            <a:extLst>
              <a:ext uri="{FF2B5EF4-FFF2-40B4-BE49-F238E27FC236}">
                <a16:creationId xmlns:a16="http://schemas.microsoft.com/office/drawing/2014/main" id="{02C99704-3296-4137-8FCE-1C13CBB1C583}"/>
              </a:ext>
            </a:extLst>
          </p:cNvPr>
          <p:cNvSpPr/>
          <p:nvPr/>
        </p:nvSpPr>
        <p:spPr>
          <a:xfrm>
            <a:off x="12796565" y="17248616"/>
            <a:ext cx="4859886" cy="687624"/>
          </a:xfrm>
          <a:prstGeom prst="rect">
            <a:avLst/>
          </a:prstGeom>
        </p:spPr>
        <p:txBody>
          <a:bodyPr wrap="square">
            <a:spAutoFit/>
          </a:bodyPr>
          <a:lstStyle/>
          <a:p>
            <a:pPr algn="ctr"/>
            <a:r>
              <a:rPr lang="en-US" altLang="zh-CN" sz="1934" dirty="0">
                <a:latin typeface="Times New Roman" panose="02020603050405020304" pitchFamily="18" charset="0"/>
                <a:cs typeface="Times New Roman" panose="02020603050405020304" pitchFamily="18" charset="0"/>
              </a:rPr>
              <a:t>Fig.5. Simulation results of different prediction models</a:t>
            </a:r>
            <a:endParaRPr lang="zh-CN" altLang="en-US" sz="1934" dirty="0">
              <a:latin typeface="Times New Roman" panose="02020603050405020304" pitchFamily="18" charset="0"/>
              <a:cs typeface="Times New Roman" panose="02020603050405020304" pitchFamily="18" charset="0"/>
            </a:endParaRPr>
          </a:p>
        </p:txBody>
      </p:sp>
      <p:pic>
        <p:nvPicPr>
          <p:cNvPr id="4" name="图片 3">
            <a:extLst>
              <a:ext uri="{FF2B5EF4-FFF2-40B4-BE49-F238E27FC236}">
                <a16:creationId xmlns:a16="http://schemas.microsoft.com/office/drawing/2014/main" id="{73EC0214-2710-49FE-6E2F-8BBB89EB01EF}"/>
              </a:ext>
            </a:extLst>
          </p:cNvPr>
          <p:cNvPicPr>
            <a:picLocks noChangeAspect="1"/>
          </p:cNvPicPr>
          <p:nvPr/>
        </p:nvPicPr>
        <p:blipFill>
          <a:blip r:embed="rId6"/>
          <a:stretch>
            <a:fillRect/>
          </a:stretch>
        </p:blipFill>
        <p:spPr>
          <a:xfrm>
            <a:off x="2346510" y="12953189"/>
            <a:ext cx="4213778" cy="1641582"/>
          </a:xfrm>
          <a:prstGeom prst="rect">
            <a:avLst/>
          </a:prstGeom>
        </p:spPr>
      </p:pic>
      <p:sp>
        <p:nvSpPr>
          <p:cNvPr id="24" name="Text Box 32">
            <a:extLst>
              <a:ext uri="{FF2B5EF4-FFF2-40B4-BE49-F238E27FC236}">
                <a16:creationId xmlns:a16="http://schemas.microsoft.com/office/drawing/2014/main" id="{76F9D419-7FAD-6A04-5FA0-7335B4FB1D48}"/>
              </a:ext>
            </a:extLst>
          </p:cNvPr>
          <p:cNvSpPr txBox="1">
            <a:spLocks noChangeArrowheads="1"/>
          </p:cNvSpPr>
          <p:nvPr/>
        </p:nvSpPr>
        <p:spPr bwMode="auto">
          <a:xfrm>
            <a:off x="400926" y="19823698"/>
            <a:ext cx="8954145" cy="1577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88396" tIns="44198" rIns="88396" bIns="44198">
            <a:spAutoFit/>
          </a:bodyPr>
          <a:lstStyle>
            <a:lvl1pPr defTabSz="3762375">
              <a:defRPr>
                <a:solidFill>
                  <a:schemeClr val="tx1"/>
                </a:solidFill>
                <a:latin typeface="Arial" panose="020B0604020202020204" pitchFamily="34" charset="0"/>
              </a:defRPr>
            </a:lvl1pPr>
            <a:lvl2pPr marL="685800" defTabSz="3762375">
              <a:defRPr>
                <a:solidFill>
                  <a:schemeClr val="tx1"/>
                </a:solidFill>
                <a:latin typeface="Arial" panose="020B0604020202020204" pitchFamily="34" charset="0"/>
              </a:defRPr>
            </a:lvl2pPr>
            <a:lvl3pPr marL="1371600" defTabSz="3762375">
              <a:defRPr>
                <a:solidFill>
                  <a:schemeClr val="tx1"/>
                </a:solidFill>
                <a:latin typeface="Arial" panose="020B0604020202020204" pitchFamily="34" charset="0"/>
              </a:defRPr>
            </a:lvl3pPr>
            <a:lvl4pPr marL="2057400" defTabSz="3762375">
              <a:defRPr>
                <a:solidFill>
                  <a:schemeClr val="tx1"/>
                </a:solidFill>
                <a:latin typeface="Arial" panose="020B0604020202020204" pitchFamily="34" charset="0"/>
              </a:defRPr>
            </a:lvl4pPr>
            <a:lvl5pPr marL="2743200" defTabSz="3762375">
              <a:defRPr>
                <a:solidFill>
                  <a:schemeClr val="tx1"/>
                </a:solidFill>
                <a:latin typeface="Arial" panose="020B0604020202020204" pitchFamily="34" charset="0"/>
              </a:defRPr>
            </a:lvl5pPr>
            <a:lvl6pPr marL="3200400" defTabSz="3762375" fontAlgn="base">
              <a:spcBef>
                <a:spcPct val="0"/>
              </a:spcBef>
              <a:spcAft>
                <a:spcPct val="0"/>
              </a:spcAft>
              <a:defRPr>
                <a:solidFill>
                  <a:schemeClr val="tx1"/>
                </a:solidFill>
                <a:latin typeface="Arial" panose="020B0604020202020204" pitchFamily="34" charset="0"/>
              </a:defRPr>
            </a:lvl6pPr>
            <a:lvl7pPr marL="3657600" defTabSz="3762375" fontAlgn="base">
              <a:spcBef>
                <a:spcPct val="0"/>
              </a:spcBef>
              <a:spcAft>
                <a:spcPct val="0"/>
              </a:spcAft>
              <a:defRPr>
                <a:solidFill>
                  <a:schemeClr val="tx1"/>
                </a:solidFill>
                <a:latin typeface="Arial" panose="020B0604020202020204" pitchFamily="34" charset="0"/>
              </a:defRPr>
            </a:lvl7pPr>
            <a:lvl8pPr marL="4114800" defTabSz="3762375" fontAlgn="base">
              <a:spcBef>
                <a:spcPct val="0"/>
              </a:spcBef>
              <a:spcAft>
                <a:spcPct val="0"/>
              </a:spcAft>
              <a:defRPr>
                <a:solidFill>
                  <a:schemeClr val="tx1"/>
                </a:solidFill>
                <a:latin typeface="Arial" panose="020B0604020202020204" pitchFamily="34" charset="0"/>
              </a:defRPr>
            </a:lvl8pPr>
            <a:lvl9pPr marL="4572000" defTabSz="3762375" fontAlgn="base">
              <a:spcBef>
                <a:spcPct val="0"/>
              </a:spcBef>
              <a:spcAft>
                <a:spcPct val="0"/>
              </a:spcAft>
              <a:defRPr>
                <a:solidFill>
                  <a:schemeClr val="tx1"/>
                </a:solidFill>
                <a:latin typeface="Arial" panose="020B0604020202020204" pitchFamily="34" charset="0"/>
              </a:defRPr>
            </a:lvl9pPr>
          </a:lstStyle>
          <a:p>
            <a:pPr algn="just">
              <a:spcBef>
                <a:spcPts val="193"/>
              </a:spcBef>
            </a:pPr>
            <a:r>
              <a:rPr lang="en-US" altLang="zh-CN" sz="1934" dirty="0">
                <a:latin typeface="Times New Roman" panose="02020603050405020304" pitchFamily="18" charset="0"/>
                <a:ea typeface="宋体" panose="02010600030101010101" pitchFamily="2" charset="-122"/>
                <a:cs typeface="Times New Roman" panose="02020603050405020304" pitchFamily="18" charset="0"/>
              </a:rPr>
              <a:t>    The extended error system containing future information can be obtained from the </a:t>
            </a:r>
            <a:r>
              <a:rPr lang="en-US" altLang="zh-CN" sz="1934" dirty="0" err="1">
                <a:latin typeface="Times New Roman" panose="02020603050405020304" pitchFamily="18" charset="0"/>
                <a:ea typeface="宋体" panose="02010600030101010101" pitchFamily="2" charset="-122"/>
                <a:cs typeface="Times New Roman" panose="02020603050405020304" pitchFamily="18" charset="0"/>
              </a:rPr>
              <a:t>hypothesis:In</a:t>
            </a:r>
            <a:r>
              <a:rPr lang="en-US" altLang="zh-CN" sz="1934" dirty="0">
                <a:latin typeface="Times New Roman" panose="02020603050405020304" pitchFamily="18" charset="0"/>
                <a:ea typeface="宋体" panose="02010600030101010101" pitchFamily="2" charset="-122"/>
                <a:cs typeface="Times New Roman" panose="02020603050405020304" pitchFamily="18" charset="0"/>
              </a:rPr>
              <a:t> this paper, the chaotic mapping is introduced into the initialization stage of the population, using the Gauss mapping with regularity and randomness to make the initial solution more uniformly distributed in the solution space, and the mathematical expression of Gauss mapping is:</a:t>
            </a:r>
          </a:p>
        </p:txBody>
      </p:sp>
      <p:graphicFrame>
        <p:nvGraphicFramePr>
          <p:cNvPr id="36" name="对象 35">
            <a:extLst>
              <a:ext uri="{FF2B5EF4-FFF2-40B4-BE49-F238E27FC236}">
                <a16:creationId xmlns:a16="http://schemas.microsoft.com/office/drawing/2014/main" id="{175047F7-B57B-53CE-8F91-B861B1CCA439}"/>
              </a:ext>
            </a:extLst>
          </p:cNvPr>
          <p:cNvGraphicFramePr>
            <a:graphicFrameLocks noChangeAspect="1"/>
          </p:cNvGraphicFramePr>
          <p:nvPr>
            <p:extLst>
              <p:ext uri="{D42A27DB-BD31-4B8C-83A1-F6EECF244321}">
                <p14:modId xmlns:p14="http://schemas.microsoft.com/office/powerpoint/2010/main" val="2842483241"/>
              </p:ext>
            </p:extLst>
          </p:nvPr>
        </p:nvGraphicFramePr>
        <p:xfrm>
          <a:off x="3342444" y="22538289"/>
          <a:ext cx="1566863" cy="646112"/>
        </p:xfrm>
        <a:graphic>
          <a:graphicData uri="http://schemas.openxmlformats.org/presentationml/2006/ole">
            <mc:AlternateContent xmlns:mc="http://schemas.openxmlformats.org/markup-compatibility/2006">
              <mc:Choice xmlns:v="urn:schemas-microsoft-com:vml" Requires="v">
                <p:oleObj name="Equation" r:id="rId7" imgW="1066680" imgH="419040" progId="Equation.DSMT4">
                  <p:embed/>
                </p:oleObj>
              </mc:Choice>
              <mc:Fallback>
                <p:oleObj name="Equation" r:id="rId7" imgW="1066680" imgH="419040" progId="Equation.DSMT4">
                  <p:embed/>
                  <p:pic>
                    <p:nvPicPr>
                      <p:cNvPr id="103" name="对象 102">
                        <a:extLst>
                          <a:ext uri="{FF2B5EF4-FFF2-40B4-BE49-F238E27FC236}">
                            <a16:creationId xmlns:a16="http://schemas.microsoft.com/office/drawing/2014/main" id="{05422AF5-932E-4468-A4D6-235C2022E44B}"/>
                          </a:ext>
                        </a:extLst>
                      </p:cNvPr>
                      <p:cNvPicPr>
                        <a:picLocks noChangeAspect="1" noChangeArrowheads="1"/>
                      </p:cNvPicPr>
                      <p:nvPr/>
                    </p:nvPicPr>
                    <p:blipFill>
                      <a:blip r:embed="rId8"/>
                      <a:srcRect/>
                      <a:stretch>
                        <a:fillRect/>
                      </a:stretch>
                    </p:blipFill>
                    <p:spPr bwMode="auto">
                      <a:xfrm>
                        <a:off x="3342444" y="22538289"/>
                        <a:ext cx="1566863" cy="646112"/>
                      </a:xfrm>
                      <a:prstGeom prst="rect">
                        <a:avLst/>
                      </a:prstGeom>
                      <a:noFill/>
                    </p:spPr>
                  </p:pic>
                </p:oleObj>
              </mc:Fallback>
            </mc:AlternateContent>
          </a:graphicData>
        </a:graphic>
      </p:graphicFrame>
      <p:sp>
        <p:nvSpPr>
          <p:cNvPr id="37" name="Text Box 32">
            <a:extLst>
              <a:ext uri="{FF2B5EF4-FFF2-40B4-BE49-F238E27FC236}">
                <a16:creationId xmlns:a16="http://schemas.microsoft.com/office/drawing/2014/main" id="{EBF24224-242A-70D1-64D6-51CC3FDA657F}"/>
              </a:ext>
            </a:extLst>
          </p:cNvPr>
          <p:cNvSpPr txBox="1">
            <a:spLocks noChangeArrowheads="1"/>
          </p:cNvSpPr>
          <p:nvPr/>
        </p:nvSpPr>
        <p:spPr bwMode="auto">
          <a:xfrm>
            <a:off x="587143" y="23283365"/>
            <a:ext cx="9234345" cy="3869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88396" tIns="44198" rIns="88396" bIns="44198">
            <a:spAutoFit/>
          </a:bodyPr>
          <a:lstStyle>
            <a:lvl1pPr defTabSz="3762375">
              <a:defRPr>
                <a:solidFill>
                  <a:schemeClr val="tx1"/>
                </a:solidFill>
                <a:latin typeface="Arial" panose="020B0604020202020204" pitchFamily="34" charset="0"/>
              </a:defRPr>
            </a:lvl1pPr>
            <a:lvl2pPr marL="685800" defTabSz="3762375">
              <a:defRPr>
                <a:solidFill>
                  <a:schemeClr val="tx1"/>
                </a:solidFill>
                <a:latin typeface="Arial" panose="020B0604020202020204" pitchFamily="34" charset="0"/>
              </a:defRPr>
            </a:lvl2pPr>
            <a:lvl3pPr marL="1371600" defTabSz="3762375">
              <a:defRPr>
                <a:solidFill>
                  <a:schemeClr val="tx1"/>
                </a:solidFill>
                <a:latin typeface="Arial" panose="020B0604020202020204" pitchFamily="34" charset="0"/>
              </a:defRPr>
            </a:lvl3pPr>
            <a:lvl4pPr marL="2057400" defTabSz="3762375">
              <a:defRPr>
                <a:solidFill>
                  <a:schemeClr val="tx1"/>
                </a:solidFill>
                <a:latin typeface="Arial" panose="020B0604020202020204" pitchFamily="34" charset="0"/>
              </a:defRPr>
            </a:lvl4pPr>
            <a:lvl5pPr marL="2743200" defTabSz="3762375">
              <a:defRPr>
                <a:solidFill>
                  <a:schemeClr val="tx1"/>
                </a:solidFill>
                <a:latin typeface="Arial" panose="020B0604020202020204" pitchFamily="34" charset="0"/>
              </a:defRPr>
            </a:lvl5pPr>
            <a:lvl6pPr marL="3200400" defTabSz="3762375" fontAlgn="base">
              <a:spcBef>
                <a:spcPct val="0"/>
              </a:spcBef>
              <a:spcAft>
                <a:spcPct val="0"/>
              </a:spcAft>
              <a:defRPr>
                <a:solidFill>
                  <a:schemeClr val="tx1"/>
                </a:solidFill>
                <a:latin typeface="Arial" panose="020B0604020202020204" pitchFamily="34" charset="0"/>
              </a:defRPr>
            </a:lvl6pPr>
            <a:lvl7pPr marL="3657600" defTabSz="3762375" fontAlgn="base">
              <a:spcBef>
                <a:spcPct val="0"/>
              </a:spcBef>
              <a:spcAft>
                <a:spcPct val="0"/>
              </a:spcAft>
              <a:defRPr>
                <a:solidFill>
                  <a:schemeClr val="tx1"/>
                </a:solidFill>
                <a:latin typeface="Arial" panose="020B0604020202020204" pitchFamily="34" charset="0"/>
              </a:defRPr>
            </a:lvl7pPr>
            <a:lvl8pPr marL="4114800" defTabSz="3762375" fontAlgn="base">
              <a:spcBef>
                <a:spcPct val="0"/>
              </a:spcBef>
              <a:spcAft>
                <a:spcPct val="0"/>
              </a:spcAft>
              <a:defRPr>
                <a:solidFill>
                  <a:schemeClr val="tx1"/>
                </a:solidFill>
                <a:latin typeface="Arial" panose="020B0604020202020204" pitchFamily="34" charset="0"/>
              </a:defRPr>
            </a:lvl8pPr>
            <a:lvl9pPr marL="4572000" defTabSz="3762375" fontAlgn="base">
              <a:spcBef>
                <a:spcPct val="0"/>
              </a:spcBef>
              <a:spcAft>
                <a:spcPct val="0"/>
              </a:spcAft>
              <a:defRPr>
                <a:solidFill>
                  <a:schemeClr val="tx1"/>
                </a:solidFill>
                <a:latin typeface="Arial" panose="020B0604020202020204" pitchFamily="34" charset="0"/>
              </a:defRPr>
            </a:lvl9pPr>
          </a:lstStyle>
          <a:p>
            <a:pPr algn="just">
              <a:spcBef>
                <a:spcPct val="50000"/>
              </a:spcBef>
            </a:pPr>
            <a:r>
              <a:rPr lang="en-US" altLang="zh-CN" sz="1934" dirty="0">
                <a:latin typeface="Times New Roman" panose="02020603050405020304" pitchFamily="18" charset="0"/>
                <a:cs typeface="Times New Roman" panose="02020603050405020304" pitchFamily="18" charset="0"/>
              </a:rPr>
              <a:t>    With Fig. 2. shows the scatter distribution generated by the chaotic mapping.</a:t>
            </a:r>
            <a:endParaRPr lang="en-US" altLang="zh-CN" sz="1934" dirty="0">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44" name="图片 43">
            <a:extLst>
              <a:ext uri="{FF2B5EF4-FFF2-40B4-BE49-F238E27FC236}">
                <a16:creationId xmlns:a16="http://schemas.microsoft.com/office/drawing/2014/main" id="{E0356778-A78C-8C70-CA89-C020790E65E4}"/>
              </a:ext>
            </a:extLst>
          </p:cNvPr>
          <p:cNvPicPr>
            <a:picLocks noChangeAspect="1"/>
          </p:cNvPicPr>
          <p:nvPr/>
        </p:nvPicPr>
        <p:blipFill>
          <a:blip r:embed="rId9"/>
          <a:stretch>
            <a:fillRect/>
          </a:stretch>
        </p:blipFill>
        <p:spPr>
          <a:xfrm>
            <a:off x="2567307" y="23601965"/>
            <a:ext cx="4018348" cy="3176773"/>
          </a:xfrm>
          <a:prstGeom prst="rect">
            <a:avLst/>
          </a:prstGeom>
        </p:spPr>
      </p:pic>
      <p:pic>
        <p:nvPicPr>
          <p:cNvPr id="45" name="图片 44">
            <a:extLst>
              <a:ext uri="{FF2B5EF4-FFF2-40B4-BE49-F238E27FC236}">
                <a16:creationId xmlns:a16="http://schemas.microsoft.com/office/drawing/2014/main" id="{63BE1933-954A-81C6-54AE-3F615DC6BA74}"/>
              </a:ext>
            </a:extLst>
          </p:cNvPr>
          <p:cNvPicPr>
            <a:picLocks noChangeAspect="1"/>
          </p:cNvPicPr>
          <p:nvPr/>
        </p:nvPicPr>
        <p:blipFill rotWithShape="1">
          <a:blip r:embed="rId10"/>
          <a:srcRect l="7467" r="52624" b="20570"/>
          <a:stretch/>
        </p:blipFill>
        <p:spPr bwMode="auto">
          <a:xfrm>
            <a:off x="13131210" y="7014916"/>
            <a:ext cx="3351215" cy="1997733"/>
          </a:xfrm>
          <a:prstGeom prst="rect">
            <a:avLst/>
          </a:prstGeom>
          <a:ln>
            <a:noFill/>
          </a:ln>
          <a:extLst>
            <a:ext uri="{53640926-AAD7-44D8-BBD7-CCE9431645EC}">
              <a14:shadowObscured xmlns:a14="http://schemas.microsoft.com/office/drawing/2010/main"/>
            </a:ext>
          </a:extLst>
        </p:spPr>
      </p:pic>
      <p:pic>
        <p:nvPicPr>
          <p:cNvPr id="47" name="图片 46">
            <a:extLst>
              <a:ext uri="{FF2B5EF4-FFF2-40B4-BE49-F238E27FC236}">
                <a16:creationId xmlns:a16="http://schemas.microsoft.com/office/drawing/2014/main" id="{E7864DF4-FEA9-D3BF-E4F6-CBB3CB319BD9}"/>
              </a:ext>
            </a:extLst>
          </p:cNvPr>
          <p:cNvPicPr>
            <a:picLocks noChangeAspect="1"/>
          </p:cNvPicPr>
          <p:nvPr/>
        </p:nvPicPr>
        <p:blipFill rotWithShape="1">
          <a:blip r:embed="rId11" cstate="print">
            <a:extLst>
              <a:ext uri="{28A0092B-C50C-407E-A947-70E740481C1C}">
                <a14:useLocalDpi xmlns:a14="http://schemas.microsoft.com/office/drawing/2010/main" val="0"/>
              </a:ext>
            </a:extLst>
          </a:blip>
          <a:srcRect l="7927" r="43885" b="13187"/>
          <a:stretch/>
        </p:blipFill>
        <p:spPr bwMode="auto">
          <a:xfrm>
            <a:off x="13147378" y="9255995"/>
            <a:ext cx="3593804" cy="2193795"/>
          </a:xfrm>
          <a:prstGeom prst="rect">
            <a:avLst/>
          </a:prstGeom>
          <a:noFill/>
          <a:ln>
            <a:noFill/>
          </a:ln>
          <a:extLst>
            <a:ext uri="{53640926-AAD7-44D8-BBD7-CCE9431645EC}">
              <a14:shadowObscured xmlns:a14="http://schemas.microsoft.com/office/drawing/2010/main"/>
            </a:ext>
          </a:extLst>
        </p:spPr>
      </p:pic>
      <p:sp>
        <p:nvSpPr>
          <p:cNvPr id="48" name="矩形 47">
            <a:extLst>
              <a:ext uri="{FF2B5EF4-FFF2-40B4-BE49-F238E27FC236}">
                <a16:creationId xmlns:a16="http://schemas.microsoft.com/office/drawing/2014/main" id="{1CB6F6EC-979B-9C8E-D5A5-71DFAF34D26B}"/>
              </a:ext>
            </a:extLst>
          </p:cNvPr>
          <p:cNvSpPr/>
          <p:nvPr/>
        </p:nvSpPr>
        <p:spPr>
          <a:xfrm>
            <a:off x="12129428" y="11479258"/>
            <a:ext cx="6472452" cy="707886"/>
          </a:xfrm>
          <a:prstGeom prst="rect">
            <a:avLst/>
          </a:prstGeom>
        </p:spPr>
        <p:txBody>
          <a:bodyPr wrap="square">
            <a:spAutoFit/>
          </a:bodyPr>
          <a:lstStyle/>
          <a:p>
            <a:pPr algn="ctr"/>
            <a:r>
              <a:rPr lang="en-US" altLang="zh-CN" sz="1934" dirty="0">
                <a:latin typeface="Times New Roman" panose="02020603050405020304" pitchFamily="18" charset="0"/>
                <a:cs typeface="Times New Roman" panose="02020603050405020304" pitchFamily="18" charset="0"/>
              </a:rPr>
              <a:t>Fig:4 </a:t>
            </a:r>
            <a:r>
              <a:rPr lang="en-US" altLang="zh-CN" sz="2000" dirty="0">
                <a:effectLst/>
                <a:latin typeface="Times New Roman" panose="02020603050405020304" pitchFamily="18" charset="0"/>
                <a:ea typeface="宋体" panose="02010600030101010101" pitchFamily="2" charset="-122"/>
              </a:rPr>
              <a:t>Optimization process of test function F1 by IBBOA and other algorithms</a:t>
            </a:r>
            <a:endParaRPr lang="zh-CN" altLang="en-US" sz="1934" dirty="0">
              <a:latin typeface="Times New Roman" panose="02020603050405020304" pitchFamily="18" charset="0"/>
              <a:cs typeface="Times New Roman" panose="02020603050405020304" pitchFamily="18" charset="0"/>
            </a:endParaRPr>
          </a:p>
        </p:txBody>
      </p:sp>
      <p:sp>
        <p:nvSpPr>
          <p:cNvPr id="55" name="文本框 54">
            <a:extLst>
              <a:ext uri="{FF2B5EF4-FFF2-40B4-BE49-F238E27FC236}">
                <a16:creationId xmlns:a16="http://schemas.microsoft.com/office/drawing/2014/main" id="{3520ADC3-E071-6676-8D77-936D07BEDB13}"/>
              </a:ext>
            </a:extLst>
          </p:cNvPr>
          <p:cNvSpPr txBox="1"/>
          <p:nvPr/>
        </p:nvSpPr>
        <p:spPr>
          <a:xfrm>
            <a:off x="10878991" y="12275826"/>
            <a:ext cx="9400418" cy="1200329"/>
          </a:xfrm>
          <a:prstGeom prst="rect">
            <a:avLst/>
          </a:prstGeom>
          <a:noFill/>
        </p:spPr>
        <p:txBody>
          <a:bodyPr wrap="square">
            <a:spAutoFit/>
          </a:bodyPr>
          <a:lstStyle/>
          <a:p>
            <a:r>
              <a:rPr lang="en-US" altLang="zh-CN" dirty="0"/>
              <a:t>The optimization results of BOA, PSO and IBOA for the test function are shown in Fig. 4. IBOA can accurately locate the optimal value within 30 iterations in the process of finding the optimal value of the test function F1. Compared with BOA and PSO algorithms, IBOA has faster convergence speed, higher convergence accuracy, and better global optimality finding ability.</a:t>
            </a:r>
            <a:endParaRPr lang="zh-CN" altLang="en-US" dirty="0"/>
          </a:p>
        </p:txBody>
      </p:sp>
      <p:pic>
        <p:nvPicPr>
          <p:cNvPr id="57" name="图片 56">
            <a:extLst>
              <a:ext uri="{FF2B5EF4-FFF2-40B4-BE49-F238E27FC236}">
                <a16:creationId xmlns:a16="http://schemas.microsoft.com/office/drawing/2014/main" id="{656BF145-42B7-29E8-E56D-47EA929B6293}"/>
              </a:ext>
            </a:extLst>
          </p:cNvPr>
          <p:cNvPicPr>
            <a:picLocks noChangeAspect="1"/>
          </p:cNvPicPr>
          <p:nvPr/>
        </p:nvPicPr>
        <p:blipFill rotWithShape="1">
          <a:blip r:embed="rId12" cstate="print">
            <a:extLst>
              <a:ext uri="{28A0092B-C50C-407E-A947-70E740481C1C}">
                <a14:useLocalDpi xmlns:a14="http://schemas.microsoft.com/office/drawing/2010/main" val="0"/>
              </a:ext>
            </a:extLst>
          </a:blip>
          <a:srcRect l="8650" t="7002" r="46705" b="4826"/>
          <a:stretch/>
        </p:blipFill>
        <p:spPr bwMode="auto">
          <a:xfrm>
            <a:off x="12812232" y="14825449"/>
            <a:ext cx="4828553" cy="2428237"/>
          </a:xfrm>
          <a:prstGeom prst="rect">
            <a:avLst/>
          </a:prstGeom>
          <a:noFill/>
          <a:ln>
            <a:noFill/>
          </a:ln>
          <a:extLst>
            <a:ext uri="{53640926-AAD7-44D8-BBD7-CCE9431645EC}">
              <a14:shadowObscured xmlns:a14="http://schemas.microsoft.com/office/drawing/2010/main"/>
            </a:ext>
          </a:extLst>
        </p:spPr>
      </p:pic>
      <p:sp>
        <p:nvSpPr>
          <p:cNvPr id="60" name="矩形 59">
            <a:extLst>
              <a:ext uri="{FF2B5EF4-FFF2-40B4-BE49-F238E27FC236}">
                <a16:creationId xmlns:a16="http://schemas.microsoft.com/office/drawing/2014/main" id="{9CCD4AC9-4BB0-148E-C052-0DAFCE84C52C}"/>
              </a:ext>
            </a:extLst>
          </p:cNvPr>
          <p:cNvSpPr/>
          <p:nvPr/>
        </p:nvSpPr>
        <p:spPr>
          <a:xfrm>
            <a:off x="12625933" y="17768504"/>
            <a:ext cx="5742480" cy="389979"/>
          </a:xfrm>
          <a:prstGeom prst="rect">
            <a:avLst/>
          </a:prstGeom>
        </p:spPr>
        <p:txBody>
          <a:bodyPr wrap="square">
            <a:spAutoFit/>
          </a:bodyPr>
          <a:lstStyle/>
          <a:p>
            <a:pPr algn="ctr"/>
            <a:r>
              <a:rPr lang="en-US" altLang="zh-CN" sz="1934" dirty="0">
                <a:latin typeface="Times New Roman" panose="02020603050405020304" pitchFamily="18" charset="0"/>
                <a:cs typeface="Times New Roman" panose="02020603050405020304" pitchFamily="18" charset="0"/>
              </a:rPr>
              <a:t>TABLE I. 	FREIGHT TRAIN PARAMETERS</a:t>
            </a:r>
            <a:endParaRPr lang="zh-CN" altLang="en-US" sz="1934" dirty="0">
              <a:latin typeface="Times New Roman" panose="02020603050405020304" pitchFamily="18" charset="0"/>
              <a:cs typeface="Times New Roman" panose="02020603050405020304" pitchFamily="18" charset="0"/>
            </a:endParaRPr>
          </a:p>
        </p:txBody>
      </p:sp>
      <p:graphicFrame>
        <p:nvGraphicFramePr>
          <p:cNvPr id="67" name="表格 66">
            <a:extLst>
              <a:ext uri="{FF2B5EF4-FFF2-40B4-BE49-F238E27FC236}">
                <a16:creationId xmlns:a16="http://schemas.microsoft.com/office/drawing/2014/main" id="{44F4E687-FAA2-12FB-F638-0021FB668180}"/>
              </a:ext>
            </a:extLst>
          </p:cNvPr>
          <p:cNvGraphicFramePr>
            <a:graphicFrameLocks noGrp="1"/>
          </p:cNvGraphicFramePr>
          <p:nvPr>
            <p:extLst>
              <p:ext uri="{D42A27DB-BD31-4B8C-83A1-F6EECF244321}">
                <p14:modId xmlns:p14="http://schemas.microsoft.com/office/powerpoint/2010/main" val="392669550"/>
              </p:ext>
            </p:extLst>
          </p:nvPr>
        </p:nvGraphicFramePr>
        <p:xfrm>
          <a:off x="12987440" y="18175284"/>
          <a:ext cx="4756427" cy="2188352"/>
        </p:xfrm>
        <a:graphic>
          <a:graphicData uri="http://schemas.openxmlformats.org/drawingml/2006/table">
            <a:tbl>
              <a:tblPr firstRow="1" firstCol="1" bandRow="1">
                <a:tableStyleId>{5C22544A-7EE6-4342-B048-85BDC9FD1C3A}</a:tableStyleId>
              </a:tblPr>
              <a:tblGrid>
                <a:gridCol w="1501406">
                  <a:extLst>
                    <a:ext uri="{9D8B030D-6E8A-4147-A177-3AD203B41FA5}">
                      <a16:colId xmlns:a16="http://schemas.microsoft.com/office/drawing/2014/main" val="2357361183"/>
                    </a:ext>
                  </a:extLst>
                </a:gridCol>
                <a:gridCol w="933050">
                  <a:extLst>
                    <a:ext uri="{9D8B030D-6E8A-4147-A177-3AD203B41FA5}">
                      <a16:colId xmlns:a16="http://schemas.microsoft.com/office/drawing/2014/main" val="118874659"/>
                    </a:ext>
                  </a:extLst>
                </a:gridCol>
                <a:gridCol w="871479">
                  <a:extLst>
                    <a:ext uri="{9D8B030D-6E8A-4147-A177-3AD203B41FA5}">
                      <a16:colId xmlns:a16="http://schemas.microsoft.com/office/drawing/2014/main" val="352341023"/>
                    </a:ext>
                  </a:extLst>
                </a:gridCol>
                <a:gridCol w="1450492">
                  <a:extLst>
                    <a:ext uri="{9D8B030D-6E8A-4147-A177-3AD203B41FA5}">
                      <a16:colId xmlns:a16="http://schemas.microsoft.com/office/drawing/2014/main" val="4154091847"/>
                    </a:ext>
                  </a:extLst>
                </a:gridCol>
              </a:tblGrid>
              <a:tr h="409928">
                <a:tc>
                  <a:txBody>
                    <a:bodyPr/>
                    <a:lstStyle/>
                    <a:p>
                      <a:pPr algn="ctr"/>
                      <a:r>
                        <a:rPr lang="en-US" sz="1800" kern="100" dirty="0">
                          <a:effectLst/>
                        </a:rPr>
                        <a:t>Models</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r>
                        <a:rPr lang="en-US" sz="1800" kern="100">
                          <a:effectLst/>
                        </a:rPr>
                        <a:t>RMSE</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r>
                        <a:rPr lang="en-US" sz="1800" kern="100">
                          <a:effectLst/>
                        </a:rPr>
                        <a:t>MAE</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r>
                        <a:rPr lang="en-US" sz="1800" kern="100">
                          <a:effectLst/>
                        </a:rPr>
                        <a:t>MAPE</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4123854165"/>
                  </a:ext>
                </a:extLst>
              </a:tr>
              <a:tr h="409928">
                <a:tc>
                  <a:txBody>
                    <a:bodyPr/>
                    <a:lstStyle/>
                    <a:p>
                      <a:pPr algn="ctr"/>
                      <a:r>
                        <a:rPr lang="en-US" sz="1800" kern="100" dirty="0">
                          <a:effectLst/>
                        </a:rPr>
                        <a:t>BP</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r>
                        <a:rPr lang="en-US" sz="1800" kern="100">
                          <a:effectLst/>
                        </a:rPr>
                        <a:t>2.0195</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r>
                        <a:rPr lang="en-US" sz="1800" kern="100">
                          <a:effectLst/>
                        </a:rPr>
                        <a:t>1.8643</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r>
                        <a:rPr lang="en-US" sz="1800" kern="100">
                          <a:effectLst/>
                        </a:rPr>
                        <a:t>8.3093%</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2815922487"/>
                  </a:ext>
                </a:extLst>
              </a:tr>
              <a:tr h="409928">
                <a:tc>
                  <a:txBody>
                    <a:bodyPr/>
                    <a:lstStyle/>
                    <a:p>
                      <a:pPr algn="ctr"/>
                      <a:r>
                        <a:rPr lang="en-US" sz="1800" kern="100" dirty="0">
                          <a:effectLst/>
                        </a:rPr>
                        <a:t>PSO-BP</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r>
                        <a:rPr lang="en-US" sz="1800" kern="100">
                          <a:effectLst/>
                        </a:rPr>
                        <a:t>1.5357</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r>
                        <a:rPr lang="en-US" sz="1800" kern="100">
                          <a:effectLst/>
                        </a:rPr>
                        <a:t>1.5034</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r>
                        <a:rPr lang="en-US" sz="1800" kern="100">
                          <a:effectLst/>
                        </a:rPr>
                        <a:t>6.698%</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3945861483"/>
                  </a:ext>
                </a:extLst>
              </a:tr>
              <a:tr h="409928">
                <a:tc>
                  <a:txBody>
                    <a:bodyPr/>
                    <a:lstStyle/>
                    <a:p>
                      <a:pPr algn="ctr"/>
                      <a:r>
                        <a:rPr lang="en-US" sz="1800" kern="100" dirty="0">
                          <a:effectLst/>
                        </a:rPr>
                        <a:t>BOA-BP</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r>
                        <a:rPr lang="en-US" sz="1800" kern="100" dirty="0">
                          <a:effectLst/>
                        </a:rPr>
                        <a:t>1.2664</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r>
                        <a:rPr lang="en-US" sz="1800" kern="100">
                          <a:effectLst/>
                        </a:rPr>
                        <a:t>1.2477</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r>
                        <a:rPr lang="en-US" sz="1800" kern="100">
                          <a:effectLst/>
                        </a:rPr>
                        <a:t>5.5618%</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424548277"/>
                  </a:ext>
                </a:extLst>
              </a:tr>
              <a:tr h="488445">
                <a:tc>
                  <a:txBody>
                    <a:bodyPr/>
                    <a:lstStyle/>
                    <a:p>
                      <a:pPr algn="ctr"/>
                      <a:r>
                        <a:rPr lang="en-US" sz="1800" kern="100" dirty="0">
                          <a:effectLst/>
                        </a:rPr>
                        <a:t>IBBOA-BP</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r>
                        <a:rPr lang="en-US" sz="1800" kern="100" dirty="0">
                          <a:effectLst/>
                        </a:rPr>
                        <a:t>0.48174</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r>
                        <a:rPr lang="en-US" sz="1800" kern="100" dirty="0">
                          <a:effectLst/>
                        </a:rPr>
                        <a:t>0.44812</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r>
                        <a:rPr lang="en-US" sz="1800" kern="100" dirty="0">
                          <a:effectLst/>
                        </a:rPr>
                        <a:t>1.9966%</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2755609237"/>
                  </a:ext>
                </a:extLst>
              </a:tr>
            </a:tbl>
          </a:graphicData>
        </a:graphic>
      </p:graphicFrame>
    </p:spTree>
    <p:extLst>
      <p:ext uri="{BB962C8B-B14F-4D97-AF65-F5344CB8AC3E}">
        <p14:creationId xmlns:p14="http://schemas.microsoft.com/office/powerpoint/2010/main" val="3754785424"/>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638</TotalTime>
  <Words>1206</Words>
  <Application>Microsoft Office PowerPoint</Application>
  <PresentationFormat>自定义</PresentationFormat>
  <Paragraphs>52</Paragraphs>
  <Slides>1</Slides>
  <Notes>0</Notes>
  <HiddenSlides>0</HiddenSlides>
  <MMClips>0</MMClips>
  <ScaleCrop>false</ScaleCrop>
  <HeadingPairs>
    <vt:vector size="8" baseType="variant">
      <vt:variant>
        <vt:lpstr>已用的字体</vt:lpstr>
      </vt:variant>
      <vt:variant>
        <vt:i4>4</vt:i4>
      </vt:variant>
      <vt:variant>
        <vt:lpstr>主题</vt:lpstr>
      </vt:variant>
      <vt:variant>
        <vt:i4>1</vt:i4>
      </vt:variant>
      <vt:variant>
        <vt:lpstr>嵌入 OLE 服务器</vt:lpstr>
      </vt:variant>
      <vt:variant>
        <vt:i4>1</vt:i4>
      </vt:variant>
      <vt:variant>
        <vt:lpstr>幻灯片标题</vt:lpstr>
      </vt:variant>
      <vt:variant>
        <vt:i4>1</vt:i4>
      </vt:variant>
    </vt:vector>
  </HeadingPairs>
  <TitlesOfParts>
    <vt:vector size="7" baseType="lpstr">
      <vt:lpstr>Arial</vt:lpstr>
      <vt:lpstr>Calibri</vt:lpstr>
      <vt:lpstr>Calibri Light</vt:lpstr>
      <vt:lpstr>Times New Roman</vt:lpstr>
      <vt:lpstr>Office 主题</vt:lpstr>
      <vt:lpstr>MathType 6.0 Equation</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Microsoft 帐户</dc:creator>
  <cp:lastModifiedBy>江</cp:lastModifiedBy>
  <cp:revision>38</cp:revision>
  <dcterms:created xsi:type="dcterms:W3CDTF">2021-07-22T10:52:41Z</dcterms:created>
  <dcterms:modified xsi:type="dcterms:W3CDTF">2022-10-16T14:36:56Z</dcterms:modified>
</cp:coreProperties>
</file>