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Lst>
  <p:sldSz cx="43891200" cy="21945600"/>
  <p:notesSz cx="6858000" cy="9144000"/>
  <p:custDataLst>
    <p:tags r:id="rId8"/>
  </p:custDataLst>
  <p:defaultTextStyle>
    <a:defPPr>
      <a:defRPr lang="en-US"/>
    </a:defPPr>
    <a:lvl1pPr marL="0" lvl="0"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10100" b="0" i="0" u="none" kern="1200" baseline="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B9C6D5"/>
    <a:srgbClr val="66FF66"/>
    <a:srgbClr val="003366"/>
    <a:srgbClr val="008000"/>
    <a:srgbClr val="3968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48"/>
  </p:normalViewPr>
  <p:slideViewPr>
    <p:cSldViewPr showGuides="1">
      <p:cViewPr varScale="1">
        <p:scale>
          <a:sx n="21" d="100"/>
          <a:sy n="21" d="100"/>
        </p:scale>
        <p:origin x="576" y="84"/>
      </p:cViewPr>
      <p:guideLst>
        <p:guide orient="horz" pos="6905"/>
        <p:guide pos="13824"/>
      </p:guideLst>
    </p:cSldViewPr>
  </p:slid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2" name="Rectangle 4"/>
          <p:cNvSpPr>
            <a:spLocks noRot="1" noTextEdit="1"/>
          </p:cNvSpPr>
          <p:nvPr>
            <p:ph type="sldImg" idx="2"/>
          </p:nvPr>
        </p:nvSpPr>
        <p:spPr>
          <a:xfrm>
            <a:off x="0" y="685800"/>
            <a:ext cx="6858000" cy="3429000"/>
          </a:xfrm>
          <a:prstGeom prst="rect">
            <a:avLst/>
          </a:prstGeom>
          <a:noFill/>
          <a:ln w="9525" cap="flat" cmpd="sng">
            <a:solidFill>
              <a:srgbClr val="000000"/>
            </a:solidFill>
            <a:prstDash val="solid"/>
            <a:miter/>
            <a:headEnd type="none" w="med" len="med"/>
            <a:tailEnd type="none" w="med" len="med"/>
          </a:ln>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Click to edit Master text styles</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Second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Third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Fourth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rPr>
              <a:t>Fifth level</a:t>
            </a: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a:defRPr sz="1200"/>
            </a:lvl1pPr>
          </a:lstStyle>
          <a:p>
            <a:pPr marL="0" marR="0" lvl="0" indent="0" algn="r" defTabSz="914400" rtl="0" eaLnBrk="0" fontAlgn="base" latinLnBrk="0" hangingPunct="0">
              <a:lnSpc>
                <a:spcPct val="100000"/>
              </a:lnSpc>
              <a:spcBef>
                <a:spcPct val="0"/>
              </a:spcBef>
              <a:spcAft>
                <a:spcPct val="0"/>
              </a:spcAft>
              <a:buClrTx/>
              <a:buSzTx/>
              <a:buFontTx/>
              <a:buNone/>
              <a:defRPr/>
            </a:pPr>
            <a:fld id="{A5D3CF46-E0C0-4279-81A3-33C043BED9CC}" type="slidenum">
              <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fld>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en-US" altLang="zh-CN" sz="1200" dirty="0">
                <a:ea typeface="宋体" panose="02010600030101010101" pitchFamily="2" charset="-122"/>
              </a:rPr>
            </a:fld>
            <a:endParaRPr lang="en-US" altLang="zh-CN" sz="1200" dirty="0">
              <a:ea typeface="宋体" panose="02010600030101010101" pitchFamily="2" charset="-122"/>
            </a:endParaRPr>
          </a:p>
        </p:txBody>
      </p:sp>
      <p:sp>
        <p:nvSpPr>
          <p:cNvPr id="4099" name="Rectangle 2"/>
          <p:cNvSpPr>
            <a:spLocks noRot="1" noTextEdit="1"/>
          </p:cNvSpPr>
          <p:nvPr>
            <p:ph type="sldImg"/>
          </p:nvPr>
        </p:nvSpPr>
        <p:spPr/>
      </p:sp>
      <p:sp>
        <p:nvSpPr>
          <p:cNvPr id="4100" name="Rectangle 3"/>
          <p:cNvSpPr>
            <a:spLocks noGrp="1"/>
          </p:cNvSpPr>
          <p:nvPr>
            <p:ph type="body" idx="1"/>
          </p:nvPr>
        </p:nvSpPr>
        <p:spPr/>
        <p:txBody>
          <a:bodyPr wrap="square" lIns="91440" tIns="45720" rIns="91440" bIns="45720" anchor="t" anchorCtr="0"/>
          <a:p>
            <a:pPr lvl="0"/>
            <a:endParaRPr lang="zh-CN" altLang="zh-CN" dirty="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486400" y="3590925"/>
            <a:ext cx="32918400" cy="7640638"/>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5486400" y="11526838"/>
            <a:ext cx="32918400" cy="529748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33467675" y="1219200"/>
            <a:ext cx="9326563" cy="18288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486400" y="1219200"/>
            <a:ext cx="27828875" cy="18288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994025" y="5470525"/>
            <a:ext cx="37857113" cy="9129713"/>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994025" y="14685963"/>
            <a:ext cx="37857113" cy="48006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486400" y="5119688"/>
            <a:ext cx="18576925" cy="1438751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24215725" y="5119688"/>
            <a:ext cx="18578513" cy="1438751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022600" y="1168400"/>
            <a:ext cx="37857113" cy="4241800"/>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022600" y="5380038"/>
            <a:ext cx="18568988" cy="26368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3022600" y="8016875"/>
            <a:ext cx="18568988" cy="117903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22220238" y="5380038"/>
            <a:ext cx="18659475" cy="26368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22220238" y="8016875"/>
            <a:ext cx="18659475" cy="117903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022600" y="1463675"/>
            <a:ext cx="14157325" cy="5119688"/>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8659475" y="3159125"/>
            <a:ext cx="22220238" cy="15595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3022600" y="6583363"/>
            <a:ext cx="14157325" cy="121967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022600" y="1463675"/>
            <a:ext cx="14157325" cy="5119688"/>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8659475" y="3159125"/>
            <a:ext cx="22220238" cy="15595600"/>
          </a:xfrm>
        </p:spPr>
        <p:txBody>
          <a:bodyPr vert="horz" wrap="square" lIns="384543" tIns="192272" rIns="384543" bIns="192272"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3846830" rtl="0" eaLnBrk="0" fontAlgn="base" latinLnBrk="0" hangingPunct="0">
              <a:lnSpc>
                <a:spcPct val="100000"/>
              </a:lnSpc>
              <a:spcBef>
                <a:spcPct val="20000"/>
              </a:spcBef>
              <a:spcAft>
                <a:spcPct val="0"/>
              </a:spcAft>
              <a:buClr>
                <a:schemeClr val="folHlink"/>
              </a:buClr>
              <a:buSzPct val="75000"/>
              <a:buFont typeface="Monotype Sorts" pitchFamily="2" charset="2"/>
              <a:buNone/>
              <a:defRPr/>
            </a:pPr>
            <a:endParaRPr kumimoji="1" lang="zh-CN" altLang="en-US" sz="3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文本占位符 3"/>
          <p:cNvSpPr>
            <a:spLocks noGrp="1"/>
          </p:cNvSpPr>
          <p:nvPr>
            <p:ph type="body" sz="half" idx="2"/>
          </p:nvPr>
        </p:nvSpPr>
        <p:spPr>
          <a:xfrm>
            <a:off x="3022600" y="6583363"/>
            <a:ext cx="14157325" cy="121967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968C7"/>
        </a:solidFill>
        <a:effectLst/>
      </p:bgPr>
    </p:bg>
    <p:spTree>
      <p:nvGrpSpPr>
        <p:cNvPr id="1" name=""/>
        <p:cNvGrpSpPr/>
        <p:nvPr/>
      </p:nvGrpSpPr>
      <p:grpSpPr/>
      <p:sp>
        <p:nvSpPr>
          <p:cNvPr id="2050" name="Rectangle 2"/>
          <p:cNvSpPr>
            <a:spLocks noGrp="1" noChangeArrowheads="1"/>
          </p:cNvSpPr>
          <p:nvPr>
            <p:ph type="title"/>
          </p:nvPr>
        </p:nvSpPr>
        <p:spPr bwMode="auto">
          <a:xfrm>
            <a:off x="12069763" y="1219200"/>
            <a:ext cx="30724475" cy="268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ctr" anchorCtr="0" compatLnSpc="1"/>
          <a:lstStyle/>
          <a:p>
            <a:pPr lvl="0"/>
            <a:r>
              <a:rPr lang="en-US" altLang="zh-CN" smtClean="0"/>
              <a:t>Click to edit title style</a:t>
            </a:r>
            <a:endParaRPr lang="en-US" altLang="zh-CN" smtClean="0"/>
          </a:p>
        </p:txBody>
      </p:sp>
      <p:sp>
        <p:nvSpPr>
          <p:cNvPr id="2051" name="Rectangle 3"/>
          <p:cNvSpPr>
            <a:spLocks noGrp="1" noChangeArrowheads="1"/>
          </p:cNvSpPr>
          <p:nvPr>
            <p:ph type="body" idx="1"/>
          </p:nvPr>
        </p:nvSpPr>
        <p:spPr bwMode="auto">
          <a:xfrm>
            <a:off x="5486400" y="5119688"/>
            <a:ext cx="37307838" cy="14387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t" anchorCtr="0" compatLnSpc="1"/>
          <a:lstStyle/>
          <a:p>
            <a:pPr lvl="0"/>
            <a:r>
              <a:rPr lang="en-US" altLang="zh-CN" smtClean="0"/>
              <a:t>Click to edit Master text styles</a:t>
            </a:r>
            <a:endParaRPr lang="en-US" altLang="zh-CN" smtClean="0"/>
          </a:p>
          <a:p>
            <a:pPr lvl="1"/>
            <a:r>
              <a:rPr lang="en-US" altLang="zh-CN" smtClean="0"/>
              <a:t>Second level</a:t>
            </a:r>
            <a:endParaRPr lang="en-US" altLang="zh-CN" smtClean="0"/>
          </a:p>
          <a:p>
            <a:pPr lvl="2"/>
            <a:r>
              <a:rPr lang="en-US" altLang="zh-CN" smtClean="0"/>
              <a:t>Third level</a:t>
            </a:r>
            <a:endParaRPr lang="en-US" altLang="zh-CN" smtClean="0"/>
          </a:p>
          <a:p>
            <a:pPr lvl="3"/>
            <a:r>
              <a:rPr lang="en-US" altLang="zh-CN" smtClean="0"/>
              <a:t>Fourth level</a:t>
            </a:r>
            <a:endParaRPr lang="en-US" altLang="zh-CN" smtClean="0"/>
          </a:p>
          <a:p>
            <a:pPr lvl="4"/>
            <a:r>
              <a:rPr lang="en-US" altLang="zh-CN" smtClean="0"/>
              <a:t>Fifth level</a:t>
            </a:r>
            <a:endParaRPr lang="en-US" altLang="zh-CN" smtClean="0"/>
          </a:p>
        </p:txBody>
      </p:sp>
      <p:sp>
        <p:nvSpPr>
          <p:cNvPr id="2052" name="Rectangle 4"/>
          <p:cNvSpPr>
            <a:spLocks noGrp="1" noChangeArrowheads="1"/>
          </p:cNvSpPr>
          <p:nvPr>
            <p:ph type="dt" sz="half" idx="2"/>
          </p:nvPr>
        </p:nvSpPr>
        <p:spPr bwMode="auto">
          <a:xfrm>
            <a:off x="5486400" y="20483513"/>
            <a:ext cx="9144000" cy="146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t" anchorCtr="0" compatLnSpc="1"/>
          <a:lstStyle>
            <a:lvl1pPr defTabSz="3846830">
              <a:spcBef>
                <a:spcPct val="50000"/>
              </a:spcBef>
              <a:defRPr sz="5900">
                <a:latin typeface="+mj-lt"/>
                <a:ea typeface="宋体" panose="02010600030101010101" pitchFamily="2" charset="-122"/>
              </a:defRPr>
            </a:lvl1pPr>
          </a:lstStyle>
          <a:p>
            <a:pPr marL="0" marR="0" lvl="0" indent="0" algn="l"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2053" name="Rectangle 5"/>
          <p:cNvSpPr>
            <a:spLocks noGrp="1" noChangeArrowheads="1"/>
          </p:cNvSpPr>
          <p:nvPr>
            <p:ph type="ftr" sz="quarter" idx="3"/>
          </p:nvPr>
        </p:nvSpPr>
        <p:spPr bwMode="auto">
          <a:xfrm>
            <a:off x="17191038" y="20483513"/>
            <a:ext cx="13898563" cy="146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t" anchorCtr="0" compatLnSpc="1"/>
          <a:lstStyle>
            <a:lvl1pPr algn="ctr" defTabSz="3846830">
              <a:spcBef>
                <a:spcPct val="50000"/>
              </a:spcBef>
              <a:defRPr sz="5900">
                <a:latin typeface="+mj-lt"/>
                <a:ea typeface="宋体" panose="02010600030101010101" pitchFamily="2" charset="-122"/>
              </a:defRPr>
            </a:lvl1pPr>
          </a:lstStyle>
          <a:p>
            <a:pPr marL="0" marR="0" lvl="0" indent="0" algn="ctr" defTabSz="3846830" rtl="0" eaLnBrk="0" fontAlgn="base" latinLnBrk="0" hangingPunct="0">
              <a:lnSpc>
                <a:spcPct val="100000"/>
              </a:lnSpc>
              <a:spcBef>
                <a:spcPct val="50000"/>
              </a:spcBef>
              <a:spcAft>
                <a:spcPct val="0"/>
              </a:spcAft>
              <a:buClrTx/>
              <a:buSzTx/>
              <a:buFontTx/>
              <a:buNone/>
              <a:defRPr/>
            </a:pPr>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
        <p:nvSpPr>
          <p:cNvPr id="2054" name="Rectangle 6"/>
          <p:cNvSpPr>
            <a:spLocks noGrp="1" noChangeArrowheads="1"/>
          </p:cNvSpPr>
          <p:nvPr>
            <p:ph type="sldNum" sz="quarter" idx="4"/>
          </p:nvPr>
        </p:nvSpPr>
        <p:spPr bwMode="auto">
          <a:xfrm>
            <a:off x="33650238" y="20483513"/>
            <a:ext cx="9144000" cy="146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384543" tIns="192272" rIns="384543" bIns="192272" numCol="1" anchor="t" anchorCtr="0" compatLnSpc="1"/>
          <a:lstStyle>
            <a:lvl1pPr algn="r" defTabSz="3846830">
              <a:spcBef>
                <a:spcPct val="50000"/>
              </a:spcBef>
              <a:defRPr sz="5900">
                <a:latin typeface="+mj-lt"/>
                <a:ea typeface="宋体" panose="02010600030101010101" pitchFamily="2" charset="-122"/>
              </a:defRPr>
            </a:lvl1pPr>
          </a:lstStyle>
          <a:p>
            <a:pPr marL="0" marR="0" lvl="0" indent="0" algn="r" defTabSz="3846830" rtl="0" eaLnBrk="0" fontAlgn="base" latinLnBrk="0" hangingPunct="0">
              <a:lnSpc>
                <a:spcPct val="100000"/>
              </a:lnSpc>
              <a:spcBef>
                <a:spcPct val="50000"/>
              </a:spcBef>
              <a:spcAft>
                <a:spcPct val="0"/>
              </a:spcAft>
              <a:buClrTx/>
              <a:buSzTx/>
              <a:buFontTx/>
              <a:buNone/>
              <a:defRPr/>
            </a:pPr>
            <a:fld id="{F0C425DB-7C16-4D76-BEC5-F4FBCD95257F}" type="slidenum">
              <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rPr>
            </a:fld>
            <a:endParaRPr kumimoji="0" lang="en-US" altLang="zh-CN" sz="5900" b="0" i="0" u="none" strike="noStrike" kern="1200" cap="none" spc="0" normalizeH="0" baseline="0" noProof="0">
              <a:ln>
                <a:noFill/>
              </a:ln>
              <a:solidFill>
                <a:schemeClr val="tx1"/>
              </a:solidFill>
              <a:effectLst/>
              <a:uLnTx/>
              <a:uFillTx/>
              <a:latin typeface="+mj-lt"/>
              <a:ea typeface="宋体" panose="02010600030101010101" pitchFamily="2" charset="-122"/>
              <a:cs typeface="+mn-c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3846830" rtl="0" eaLnBrk="0" fontAlgn="base" hangingPunct="0">
        <a:spcBef>
          <a:spcPct val="0"/>
        </a:spcBef>
        <a:spcAft>
          <a:spcPct val="0"/>
        </a:spcAft>
        <a:defRPr kumimoji="1" sz="18500" b="1" kern="1200">
          <a:solidFill>
            <a:schemeClr val="tx2"/>
          </a:solidFill>
          <a:effectLst>
            <a:outerShdw blurRad="38100" dist="38100" dir="2700000" algn="tl">
              <a:srgbClr val="000000"/>
            </a:outerShdw>
          </a:effectLst>
          <a:latin typeface="+mj-lt"/>
          <a:ea typeface="+mj-ea"/>
          <a:cs typeface="+mj-cs"/>
        </a:defRPr>
      </a:lvl1pPr>
      <a:lvl2pPr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2pPr>
      <a:lvl3pPr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3pPr>
      <a:lvl4pPr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4pPr>
      <a:lvl5pPr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5pPr>
      <a:lvl6pPr marL="457200"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6pPr>
      <a:lvl7pPr marL="914400"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7pPr>
      <a:lvl8pPr marL="1371600"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8pPr>
      <a:lvl9pPr marL="1828800" algn="l" defTabSz="3846830" rtl="0" eaLnBrk="0" fontAlgn="base" hangingPunct="0">
        <a:spcBef>
          <a:spcPct val="0"/>
        </a:spcBef>
        <a:spcAft>
          <a:spcPct val="0"/>
        </a:spcAft>
        <a:defRPr kumimoji="1" sz="18500" b="1">
          <a:solidFill>
            <a:schemeClr val="tx2"/>
          </a:solidFill>
          <a:effectLst>
            <a:outerShdw blurRad="38100" dist="38100" dir="2700000" algn="tl">
              <a:srgbClr val="000000"/>
            </a:outerShdw>
          </a:effectLst>
          <a:latin typeface="Arial" panose="020B0604020202020204" pitchFamily="34" charset="0"/>
        </a:defRPr>
      </a:lvl9pPr>
    </p:titleStyle>
    <p:bodyStyle>
      <a:lvl1pPr marL="1443355" indent="-1443355" algn="l" defTabSz="3846830" rtl="0" eaLnBrk="0" fontAlgn="base" hangingPunct="0">
        <a:spcBef>
          <a:spcPct val="20000"/>
        </a:spcBef>
        <a:spcAft>
          <a:spcPct val="0"/>
        </a:spcAft>
        <a:buClr>
          <a:schemeClr val="folHlink"/>
        </a:buClr>
        <a:buSzPct val="75000"/>
        <a:buFont typeface="Monotype Sorts" pitchFamily="2" charset="2"/>
        <a:buChar char="n"/>
        <a:defRPr kumimoji="1" sz="13500" kern="1200">
          <a:solidFill>
            <a:schemeClr val="tx1"/>
          </a:solidFill>
          <a:effectLst>
            <a:outerShdw blurRad="38100" dist="38100" dir="2700000" algn="tl">
              <a:srgbClr val="000000"/>
            </a:outerShdw>
          </a:effectLst>
          <a:latin typeface="+mn-lt"/>
          <a:ea typeface="+mn-ea"/>
          <a:cs typeface="+mn-cs"/>
        </a:defRPr>
      </a:lvl1pPr>
      <a:lvl2pPr marL="3124200" indent="-1202055" algn="l" defTabSz="3846830" rtl="0" eaLnBrk="0" fontAlgn="base" hangingPunct="0">
        <a:spcBef>
          <a:spcPct val="20000"/>
        </a:spcBef>
        <a:spcAft>
          <a:spcPct val="0"/>
        </a:spcAft>
        <a:buClr>
          <a:schemeClr val="folHlink"/>
        </a:buClr>
        <a:buChar char="–"/>
        <a:defRPr kumimoji="1" sz="11700" kern="1200">
          <a:solidFill>
            <a:schemeClr val="tx1"/>
          </a:solidFill>
          <a:effectLst>
            <a:outerShdw blurRad="38100" dist="38100" dir="2700000" algn="tl">
              <a:srgbClr val="000000"/>
            </a:outerShdw>
          </a:effectLst>
          <a:latin typeface="+mn-lt"/>
          <a:ea typeface="+mn-ea"/>
          <a:cs typeface="+mn-cs"/>
        </a:defRPr>
      </a:lvl2pPr>
      <a:lvl3pPr marL="4808855" indent="-962025" algn="l" defTabSz="3846830" rtl="0" eaLnBrk="0" fontAlgn="base" hangingPunct="0">
        <a:spcBef>
          <a:spcPct val="20000"/>
        </a:spcBef>
        <a:spcAft>
          <a:spcPct val="0"/>
        </a:spcAft>
        <a:buClr>
          <a:schemeClr val="folHlink"/>
        </a:buClr>
        <a:buSzPct val="60000"/>
        <a:buFont typeface="Monotype Sorts" pitchFamily="2" charset="2"/>
        <a:buChar char="n"/>
        <a:defRPr kumimoji="1" sz="10100" kern="1200">
          <a:solidFill>
            <a:schemeClr val="tx1"/>
          </a:solidFill>
          <a:effectLst>
            <a:outerShdw blurRad="38100" dist="38100" dir="2700000" algn="tl">
              <a:srgbClr val="000000"/>
            </a:outerShdw>
          </a:effectLst>
          <a:latin typeface="+mn-lt"/>
          <a:ea typeface="+mn-ea"/>
          <a:cs typeface="+mn-cs"/>
        </a:defRPr>
      </a:lvl3pPr>
      <a:lvl4pPr marL="6729730" indent="-962025" algn="l" defTabSz="3846830" rtl="0" eaLnBrk="0" fontAlgn="base" hangingPunct="0">
        <a:spcBef>
          <a:spcPct val="20000"/>
        </a:spcBef>
        <a:spcAft>
          <a:spcPct val="0"/>
        </a:spcAft>
        <a:buChar char="–"/>
        <a:defRPr kumimoji="1" sz="8400" kern="1200">
          <a:solidFill>
            <a:schemeClr val="tx1"/>
          </a:solidFill>
          <a:effectLst>
            <a:outerShdw blurRad="38100" dist="38100" dir="2700000" algn="tl">
              <a:srgbClr val="000000"/>
            </a:outerShdw>
          </a:effectLst>
          <a:latin typeface="+mn-lt"/>
          <a:ea typeface="+mn-ea"/>
          <a:cs typeface="+mn-cs"/>
        </a:defRPr>
      </a:lvl4pPr>
      <a:lvl5pPr marL="8651875" indent="-960755" algn="l" defTabSz="3846830" rtl="0" eaLnBrk="0" fontAlgn="base" hangingPunct="0">
        <a:spcBef>
          <a:spcPct val="20000"/>
        </a:spcBef>
        <a:spcAft>
          <a:spcPct val="0"/>
        </a:spcAft>
        <a:buClr>
          <a:schemeClr val="folHlink"/>
        </a:buClr>
        <a:buSzPct val="50000"/>
        <a:buFont typeface="Monotype Sorts" pitchFamily="2" charset="2"/>
        <a:buChar char="n"/>
        <a:defRPr kumimoji="1" sz="84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6.xml"/><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60000"/>
            <a:lumOff val="40000"/>
          </a:schemeClr>
        </a:solidFill>
        <a:effectLst/>
      </p:bgPr>
    </p:bg>
    <p:spTree>
      <p:nvGrpSpPr>
        <p:cNvPr id="1" name=""/>
        <p:cNvGrpSpPr/>
        <p:nvPr/>
      </p:nvGrpSpPr>
      <p:grpSpPr/>
      <p:sp>
        <p:nvSpPr>
          <p:cNvPr id="10380" name="Rectangle 140"/>
          <p:cNvSpPr>
            <a:spLocks noGrp="1" noChangeArrowheads="1"/>
          </p:cNvSpPr>
          <p:nvPr>
            <p:ph type="title"/>
          </p:nvPr>
        </p:nvSpPr>
        <p:spPr>
          <a:xfrm>
            <a:off x="9067800" y="381000"/>
            <a:ext cx="23699470" cy="2316480"/>
          </a:xfrm>
        </p:spPr>
        <p:txBody>
          <a:bodyPr vert="horz" wrap="square" lIns="384543" tIns="192272" rIns="384543" bIns="192272" numCol="1" anchor="ctr" anchorCtr="0" compatLnSpc="1">
            <a:noAutofit/>
          </a:bodyPr>
          <a:lstStyle/>
          <a:p>
            <a:pPr marL="0" marR="0" lvl="0" indent="0" algn="ctr" defTabSz="3846830" rtl="0" eaLnBrk="0" fontAlgn="base" latinLnBrk="0" hangingPunct="0">
              <a:lnSpc>
                <a:spcPct val="100000"/>
              </a:lnSpc>
              <a:spcBef>
                <a:spcPct val="0"/>
              </a:spcBef>
              <a:spcAft>
                <a:spcPct val="0"/>
              </a:spcAft>
              <a:buClrTx/>
              <a:buSzTx/>
              <a:buFontTx/>
              <a:buNone/>
              <a:defRPr/>
            </a:pPr>
            <a:r>
              <a:rPr kumimoji="1" lang="en-US" altLang="zh-CN" sz="8000" b="1" i="0" u="none" strike="noStrike" kern="1200" cap="none" spc="0" normalizeH="0" baseline="0" noProof="0">
                <a:ln>
                  <a:noFill/>
                </a:ln>
                <a:solidFill>
                  <a:schemeClr val="accent4">
                    <a:lumMod val="25000"/>
                  </a:schemeClr>
                </a:solidFill>
                <a:effectLst/>
                <a:uLnTx/>
                <a:uFillTx/>
                <a:latin typeface="Times New Roman" panose="02020603050405020304" pitchFamily="18" charset="0"/>
                <a:ea typeface="+mj-ea"/>
                <a:cs typeface="Times New Roman" panose="02020603050405020304" pitchFamily="18" charset="0"/>
              </a:rPr>
              <a:t>Knowledge Graph-Based Semantic Ranking for Efficient Semantic Query</a:t>
            </a:r>
            <a:endParaRPr kumimoji="1" lang="en-US" altLang="zh-CN" sz="8000" b="1" i="0" u="none" strike="noStrike" kern="1200" cap="none" spc="0" normalizeH="0" baseline="0" noProof="0">
              <a:ln>
                <a:noFill/>
              </a:ln>
              <a:solidFill>
                <a:schemeClr val="accent4">
                  <a:lumMod val="25000"/>
                </a:schemeClr>
              </a:solidFill>
              <a:effectLst/>
              <a:uLnTx/>
              <a:uFillTx/>
              <a:latin typeface="Times New Roman" panose="02020603050405020304" pitchFamily="18" charset="0"/>
              <a:ea typeface="+mj-ea"/>
              <a:cs typeface="Times New Roman" panose="02020603050405020304" pitchFamily="18" charset="0"/>
            </a:endParaRPr>
          </a:p>
        </p:txBody>
      </p:sp>
      <p:sp>
        <p:nvSpPr>
          <p:cNvPr id="3075" name="Rectangle 141"/>
          <p:cNvSpPr/>
          <p:nvPr/>
        </p:nvSpPr>
        <p:spPr>
          <a:xfrm>
            <a:off x="6477000" y="2897188"/>
            <a:ext cx="32004000" cy="2222500"/>
          </a:xfrm>
          <a:prstGeom prst="rect">
            <a:avLst/>
          </a:prstGeom>
          <a:noFill/>
          <a:ln w="9525">
            <a:noFill/>
          </a:ln>
          <a:effectLst>
            <a:outerShdw dist="53882" dir="2699999" algn="ctr" rotWithShape="0">
              <a:schemeClr val="bg2"/>
            </a:outerShdw>
          </a:effectLst>
        </p:spPr>
        <p:txBody>
          <a:bodyPr lIns="376109" tIns="188054" rIns="376109" bIns="188054" anchor="ctr" anchorCtr="0">
            <a:spAutoFit/>
          </a:bodyPr>
          <a:lstStyle>
            <a:lvl1pPr marL="1443355" indent="-1443355" algn="l" defTabSz="3846830" rtl="0" eaLnBrk="0" fontAlgn="base" hangingPunct="0">
              <a:spcBef>
                <a:spcPct val="20000"/>
              </a:spcBef>
              <a:spcAft>
                <a:spcPct val="0"/>
              </a:spcAft>
              <a:buClr>
                <a:schemeClr val="folHlink"/>
              </a:buClr>
              <a:buSzPct val="75000"/>
              <a:buFont typeface="Monotype Sorts" pitchFamily="2" charset="2"/>
              <a:buChar char="n"/>
              <a:defRPr kumimoji="1" sz="13500" kern="1200">
                <a:solidFill>
                  <a:schemeClr val="tx1"/>
                </a:solidFill>
                <a:effectLst/>
                <a:latin typeface="+mn-lt"/>
                <a:ea typeface="+mn-ea"/>
                <a:cs typeface="+mn-cs"/>
              </a:defRPr>
            </a:lvl1pPr>
            <a:lvl2pPr marL="3124200" indent="-1202055" algn="l" defTabSz="3846830" rtl="0" eaLnBrk="0" fontAlgn="base" hangingPunct="0">
              <a:spcBef>
                <a:spcPct val="20000"/>
              </a:spcBef>
              <a:spcAft>
                <a:spcPct val="0"/>
              </a:spcAft>
              <a:buClr>
                <a:schemeClr val="folHlink"/>
              </a:buClr>
              <a:buChar char="–"/>
              <a:defRPr kumimoji="1" sz="11700" kern="1200">
                <a:solidFill>
                  <a:schemeClr val="tx1"/>
                </a:solidFill>
                <a:effectLst/>
                <a:latin typeface="+mn-lt"/>
                <a:ea typeface="+mn-ea"/>
                <a:cs typeface="+mn-cs"/>
              </a:defRPr>
            </a:lvl2pPr>
            <a:lvl3pPr marL="4808855" indent="-962025" algn="l" defTabSz="3846830" rtl="0" eaLnBrk="0" fontAlgn="base" hangingPunct="0">
              <a:spcBef>
                <a:spcPct val="20000"/>
              </a:spcBef>
              <a:spcAft>
                <a:spcPct val="0"/>
              </a:spcAft>
              <a:buClr>
                <a:schemeClr val="folHlink"/>
              </a:buClr>
              <a:buSzPct val="60000"/>
              <a:buFont typeface="Monotype Sorts" pitchFamily="2" charset="2"/>
              <a:buChar char="n"/>
              <a:defRPr kumimoji="1" sz="10100" kern="1200">
                <a:solidFill>
                  <a:schemeClr val="tx1"/>
                </a:solidFill>
                <a:effectLst/>
                <a:latin typeface="+mn-lt"/>
                <a:ea typeface="+mn-ea"/>
                <a:cs typeface="+mn-cs"/>
              </a:defRPr>
            </a:lvl3pPr>
            <a:lvl4pPr marL="6729730" indent="-962025" algn="l" defTabSz="3846830" rtl="0" eaLnBrk="0" fontAlgn="base" hangingPunct="0">
              <a:spcBef>
                <a:spcPct val="20000"/>
              </a:spcBef>
              <a:spcAft>
                <a:spcPct val="0"/>
              </a:spcAft>
              <a:buChar char="–"/>
              <a:defRPr kumimoji="1" sz="8400" kern="1200">
                <a:solidFill>
                  <a:schemeClr val="tx1"/>
                </a:solidFill>
                <a:effectLst/>
                <a:latin typeface="+mn-lt"/>
                <a:ea typeface="+mn-ea"/>
                <a:cs typeface="+mn-cs"/>
              </a:defRPr>
            </a:lvl4pPr>
            <a:lvl5pPr marL="8651875" indent="-960755" algn="l" defTabSz="3846830" rtl="0" eaLnBrk="0" fontAlgn="base" hangingPunct="0">
              <a:spcBef>
                <a:spcPct val="20000"/>
              </a:spcBef>
              <a:spcAft>
                <a:spcPct val="0"/>
              </a:spcAft>
              <a:buClr>
                <a:schemeClr val="folHlink"/>
              </a:buClr>
              <a:buSzPct val="50000"/>
              <a:buFont typeface="Monotype Sorts" pitchFamily="2" charset="2"/>
              <a:buChar char="n"/>
              <a:defRPr kumimoji="1" sz="8400" kern="1200">
                <a:solidFill>
                  <a:schemeClr val="tx1"/>
                </a:solidFill>
                <a:effectLst/>
                <a:latin typeface="+mn-lt"/>
                <a:ea typeface="+mn-ea"/>
                <a:cs typeface="+mn-cs"/>
              </a:defRPr>
            </a:lvl5pPr>
          </a:lstStyle>
          <a:p>
            <a:pPr marL="0" lvl="0" indent="0" algn="ctr">
              <a:spcBef>
                <a:spcPct val="0"/>
              </a:spcBef>
              <a:buClrTx/>
              <a:buSzTx/>
              <a:buFontTx/>
              <a:buNone/>
            </a:pPr>
            <a:r>
              <a:rPr lang="en-US" altLang="zh-CN" sz="4000" b="1" i="1" dirty="0">
                <a:latin typeface="Times New Roman" panose="02020603050405020304" pitchFamily="18" charset="0"/>
                <a:ea typeface="宋体" panose="02010600030101010101" pitchFamily="2" charset="-122"/>
                <a:cs typeface="Times New Roman" panose="02020603050405020304" pitchFamily="18" charset="0"/>
              </a:rPr>
              <a:t>Xuan Wang</a:t>
            </a:r>
            <a:r>
              <a:rPr lang="en-US" altLang="zh-CN" sz="4000" b="1" i="1" baseline="30000" dirty="0">
                <a:latin typeface="Times New Roman" panose="02020603050405020304" pitchFamily="18" charset="0"/>
                <a:ea typeface="宋体" panose="02010600030101010101" pitchFamily="2" charset="-122"/>
                <a:cs typeface="Times New Roman" panose="02020603050405020304" pitchFamily="18" charset="0"/>
              </a:rPr>
              <a:t>1</a:t>
            </a:r>
            <a:r>
              <a:rPr lang="en-US" altLang="zh-CN" sz="4000" b="1" i="1" dirty="0">
                <a:latin typeface="Times New Roman" panose="02020603050405020304" pitchFamily="18" charset="0"/>
                <a:ea typeface="宋体" panose="02010600030101010101" pitchFamily="2" charset="-122"/>
                <a:cs typeface="Times New Roman" panose="02020603050405020304" pitchFamily="18" charset="0"/>
              </a:rPr>
              <a:t>, Jianchao Lin</a:t>
            </a:r>
            <a:r>
              <a:rPr lang="en-US" altLang="zh-CN" sz="4000" b="1" i="1" baseline="30000" dirty="0">
                <a:latin typeface="Times New Roman" panose="02020603050405020304" pitchFamily="18" charset="0"/>
                <a:ea typeface="宋体" panose="02010600030101010101" pitchFamily="2" charset="-122"/>
                <a:cs typeface="Times New Roman" panose="02020603050405020304" pitchFamily="18" charset="0"/>
              </a:rPr>
              <a:t>1</a:t>
            </a:r>
            <a:r>
              <a:rPr lang="en-US" altLang="zh-CN" sz="4000" b="1" i="1" dirty="0">
                <a:latin typeface="Times New Roman" panose="02020603050405020304" pitchFamily="18" charset="0"/>
                <a:ea typeface="宋体" panose="02010600030101010101" pitchFamily="2" charset="-122"/>
                <a:cs typeface="Times New Roman" panose="02020603050405020304" pitchFamily="18" charset="0"/>
              </a:rPr>
              <a:t>, Chunhui Ren</a:t>
            </a:r>
            <a:r>
              <a:rPr lang="en-US" altLang="zh-CN" sz="4000" b="1" i="1" baseline="30000" dirty="0">
                <a:latin typeface="Times New Roman" panose="02020603050405020304" pitchFamily="18" charset="0"/>
                <a:ea typeface="宋体" panose="02010600030101010101" pitchFamily="2" charset="-122"/>
                <a:cs typeface="Times New Roman" panose="02020603050405020304" pitchFamily="18" charset="0"/>
              </a:rPr>
              <a:t>1</a:t>
            </a:r>
            <a:r>
              <a:rPr lang="en-US" altLang="zh-CN" sz="4000" b="1" i="1" dirty="0">
                <a:latin typeface="Times New Roman" panose="02020603050405020304" pitchFamily="18" charset="0"/>
                <a:ea typeface="宋体" panose="02010600030101010101" pitchFamily="2" charset="-122"/>
                <a:cs typeface="Times New Roman" panose="02020603050405020304" pitchFamily="18" charset="0"/>
              </a:rPr>
              <a:t>, Jinming Chen</a:t>
            </a:r>
            <a:r>
              <a:rPr lang="en-US" altLang="zh-CN" sz="4000" b="1" i="1" baseline="30000" dirty="0">
                <a:latin typeface="Times New Roman" panose="02020603050405020304" pitchFamily="18" charset="0"/>
                <a:ea typeface="宋体" panose="02010600030101010101" pitchFamily="2" charset="-122"/>
                <a:cs typeface="Times New Roman" panose="02020603050405020304" pitchFamily="18" charset="0"/>
              </a:rPr>
              <a:t>2</a:t>
            </a:r>
            <a:endParaRPr lang="en-US" altLang="zh-CN" sz="4000" b="1" i="1" dirty="0">
              <a:latin typeface="Times New Roman" panose="02020603050405020304" pitchFamily="18" charset="0"/>
              <a:ea typeface="宋体" panose="02010600030101010101" pitchFamily="2" charset="-122"/>
              <a:cs typeface="Times New Roman" panose="02020603050405020304" pitchFamily="18" charset="0"/>
            </a:endParaRPr>
          </a:p>
          <a:p>
            <a:pPr marL="0" lvl="0" indent="0" algn="ctr">
              <a:spcBef>
                <a:spcPct val="0"/>
              </a:spcBef>
              <a:buClrTx/>
              <a:buSzTx/>
              <a:buFontTx/>
              <a:buNone/>
            </a:pPr>
            <a:r>
              <a:rPr lang="en-US" altLang="zh-CN" sz="4000" b="1" i="1" dirty="0">
                <a:latin typeface="Times New Roman" panose="02020603050405020304" pitchFamily="18" charset="0"/>
                <a:ea typeface="宋体" panose="02010600030101010101" pitchFamily="2" charset="-122"/>
                <a:cs typeface="Times New Roman" panose="02020603050405020304" pitchFamily="18" charset="0"/>
              </a:rPr>
              <a:t>Email</a:t>
            </a:r>
            <a:r>
              <a:rPr lang="en-US" altLang="zh-CN" sz="4000" b="1" i="1" baseline="30000" dirty="0">
                <a:latin typeface="Times New Roman" panose="02020603050405020304" pitchFamily="18" charset="0"/>
                <a:ea typeface="宋体" panose="02010600030101010101" pitchFamily="2" charset="-122"/>
                <a:cs typeface="Times New Roman" panose="02020603050405020304" pitchFamily="18" charset="0"/>
              </a:rPr>
              <a:t>1</a:t>
            </a:r>
            <a:r>
              <a:rPr lang="en-US" altLang="zh-CN" sz="4000" b="1" i="1" dirty="0">
                <a:latin typeface="Times New Roman" panose="02020603050405020304" pitchFamily="18" charset="0"/>
                <a:ea typeface="宋体" panose="02010600030101010101" pitchFamily="2" charset="-122"/>
                <a:cs typeface="Times New Roman" panose="02020603050405020304" pitchFamily="18" charset="0"/>
              </a:rPr>
              <a:t>: {wangxuan, linjianchao, renchunhui}@geiri.sgcc.com.cn</a:t>
            </a:r>
            <a:endParaRPr lang="en-US" altLang="zh-CN" sz="4000" b="1" i="1" dirty="0">
              <a:latin typeface="Times New Roman" panose="02020603050405020304" pitchFamily="18" charset="0"/>
              <a:ea typeface="宋体" panose="02010600030101010101" pitchFamily="2" charset="-122"/>
              <a:cs typeface="Times New Roman" panose="02020603050405020304" pitchFamily="18" charset="0"/>
            </a:endParaRPr>
          </a:p>
          <a:p>
            <a:pPr marL="0" lvl="0" indent="0" algn="ctr">
              <a:spcBef>
                <a:spcPct val="0"/>
              </a:spcBef>
              <a:buClrTx/>
              <a:buSzTx/>
              <a:buFontTx/>
              <a:buNone/>
            </a:pPr>
            <a:r>
              <a:rPr lang="en-US" altLang="zh-CN" sz="4000" b="1" i="1" dirty="0">
                <a:latin typeface="Times New Roman" panose="02020603050405020304" pitchFamily="18" charset="0"/>
                <a:ea typeface="宋体" panose="02010600030101010101" pitchFamily="2" charset="-122"/>
                <a:cs typeface="Times New Roman" panose="02020603050405020304" pitchFamily="18" charset="0"/>
                <a:sym typeface="+mn-ea"/>
              </a:rPr>
              <a:t>Email</a:t>
            </a:r>
            <a:r>
              <a:rPr lang="en-US" altLang="zh-CN" sz="4000" b="1" i="1" baseline="30000" dirty="0">
                <a:latin typeface="Times New Roman" panose="02020603050405020304" pitchFamily="18" charset="0"/>
                <a:ea typeface="宋体" panose="02010600030101010101" pitchFamily="2" charset="-122"/>
                <a:cs typeface="Times New Roman" panose="02020603050405020304" pitchFamily="18" charset="0"/>
                <a:sym typeface="+mn-ea"/>
              </a:rPr>
              <a:t>2</a:t>
            </a:r>
            <a:r>
              <a:rPr lang="en-US" altLang="zh-CN" sz="4000" b="1" i="1" dirty="0">
                <a:latin typeface="Times New Roman" panose="02020603050405020304" pitchFamily="18" charset="0"/>
                <a:ea typeface="宋体" panose="02010600030101010101" pitchFamily="2" charset="-122"/>
                <a:cs typeface="Times New Roman" panose="02020603050405020304" pitchFamily="18" charset="0"/>
                <a:sym typeface="+mn-ea"/>
              </a:rPr>
              <a:t>: cjm_nju@163.com</a:t>
            </a:r>
            <a:endParaRPr lang="en-US" altLang="zh-CN" sz="4000" b="1" i="1"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3077" name="Rectangle 182"/>
          <p:cNvSpPr>
            <a:spLocks noChangeArrowheads="1"/>
          </p:cNvSpPr>
          <p:nvPr/>
        </p:nvSpPr>
        <p:spPr bwMode="auto">
          <a:xfrm>
            <a:off x="11852275" y="5811838"/>
            <a:ext cx="10007600" cy="15168563"/>
          </a:xfrm>
          <a:prstGeom prst="rect">
            <a:avLst/>
          </a:prstGeom>
          <a:solidFill>
            <a:schemeClr val="tx1"/>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0" fontAlgn="base" latinLnBrk="0" hangingPunct="0">
              <a:lnSpc>
                <a:spcPct val="100000"/>
              </a:lnSpc>
              <a:spcBef>
                <a:spcPct val="50000"/>
              </a:spcBef>
              <a:spcAft>
                <a:spcPct val="0"/>
              </a:spcAft>
              <a:buClrTx/>
              <a:buSzTx/>
              <a:buFontTx/>
              <a:buNone/>
              <a:defRPr/>
            </a:pPr>
            <a:r>
              <a:rPr kumimoji="0" lang="en-GB" altLang="zh-CN" sz="4000" b="1" i="0" u="none" strike="noStrike" kern="1200" cap="none" spc="0" normalizeH="0" baseline="0" noProof="0" dirty="0">
                <a:ln>
                  <a:noFill/>
                </a:ln>
                <a:solidFill>
                  <a:srgbClr val="003366"/>
                </a:solidFill>
                <a:effectLst/>
                <a:uLnTx/>
                <a:uFillTx/>
                <a:ea typeface="宋体" panose="02010600030101010101" pitchFamily="2" charset="-122"/>
                <a:cs typeface="Times New Roman" panose="02020603050405020304" pitchFamily="18" charset="0"/>
              </a:rPr>
              <a:t>Methods</a:t>
            </a:r>
            <a:endParaRPr kumimoji="0" lang="en-GB" altLang="zh-CN" sz="4000" b="1" i="0" u="none" strike="noStrike" kern="1200" cap="none" spc="0" normalizeH="0" baseline="0" noProof="0" dirty="0">
              <a:ln>
                <a:noFill/>
              </a:ln>
              <a:solidFill>
                <a:srgbClr val="003366"/>
              </a:solidFill>
              <a:effectLst/>
              <a:uLnTx/>
              <a:uFillTx/>
              <a:ea typeface="宋体" panose="02010600030101010101" pitchFamily="2" charset="-122"/>
              <a:cs typeface="Times New Roman" panose="02020603050405020304" pitchFamily="18" charset="0"/>
            </a:endParaRPr>
          </a:p>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r>
              <a:rPr kumimoji="0" lang="en-AU" altLang="zh-CN" sz="3100" b="0" i="0" u="none" strike="noStrike" kern="1200" cap="none" spc="0" normalizeH="0" baseline="0" noProof="0" dirty="0" smtClean="0">
                <a:ln>
                  <a:noFill/>
                </a:ln>
                <a:solidFill>
                  <a:srgbClr val="003366"/>
                </a:solidFill>
                <a:effectLst/>
                <a:uLnTx/>
                <a:uFillTx/>
                <a:ea typeface="宋体" panose="02010600030101010101" pitchFamily="2" charset="-122"/>
                <a:cs typeface="Times New Roman" panose="02020603050405020304" pitchFamily="18" charset="0"/>
              </a:rPr>
              <a:t>A.</a:t>
            </a:r>
            <a:r>
              <a:rPr kumimoji="0" lang="en-AU" altLang="zh-CN" sz="3100" b="0" i="0" u="none" strike="noStrike" kern="1200" cap="none" spc="0" normalizeH="0" baseline="0" noProof="0" smtClean="0">
                <a:ln>
                  <a:noFill/>
                </a:ln>
                <a:solidFill>
                  <a:srgbClr val="003366"/>
                </a:solidFill>
                <a:effectLst/>
                <a:uLnTx/>
                <a:uFillTx/>
                <a:ea typeface="宋体" panose="02010600030101010101" pitchFamily="2" charset="-122"/>
                <a:cs typeface="Times New Roman" panose="02020603050405020304" pitchFamily="18" charset="0"/>
              </a:rPr>
              <a:t>	</a:t>
            </a:r>
            <a:r>
              <a:rPr kumimoji="0" lang="en-US" altLang="en-AU" sz="3100" b="0" i="0" u="none" strike="noStrike" kern="1200" cap="none" spc="0" normalizeH="0" baseline="0" noProof="0" smtClean="0">
                <a:ln>
                  <a:noFill/>
                </a:ln>
                <a:solidFill>
                  <a:srgbClr val="003366"/>
                </a:solidFill>
                <a:effectLst/>
                <a:uLnTx/>
                <a:uFillTx/>
                <a:ea typeface="宋体" panose="02010600030101010101" pitchFamily="2" charset="-122"/>
                <a:cs typeface="Times New Roman" panose="02020603050405020304" pitchFamily="18" charset="0"/>
              </a:rPr>
              <a:t>N-gram word embedding</a:t>
            </a:r>
            <a:r>
              <a:rPr kumimoji="0" lang="en-AU" altLang="zh-CN" sz="3100" b="0" i="0" u="none" strike="noStrike" kern="1200" cap="none" spc="0" normalizeH="0" baseline="0" noProof="0" smtClean="0">
                <a:ln>
                  <a:noFill/>
                </a:ln>
                <a:solidFill>
                  <a:srgbClr val="003366"/>
                </a:solidFill>
                <a:effectLst/>
                <a:uLnTx/>
                <a:uFillTx/>
                <a:ea typeface="宋体" panose="02010600030101010101" pitchFamily="2" charset="-122"/>
                <a:cs typeface="Times New Roman" panose="02020603050405020304" pitchFamily="18" charset="0"/>
              </a:rPr>
              <a:t>.</a:t>
            </a:r>
            <a:endParaRPr kumimoji="0" lang="en-AU" altLang="zh-CN" sz="3100" b="0" i="0" u="none" strike="noStrike" kern="1200" cap="none" spc="0" normalizeH="0" baseline="0" noProof="0" dirty="0" smtClean="0">
              <a:ln>
                <a:noFill/>
              </a:ln>
              <a:solidFill>
                <a:srgbClr val="003366"/>
              </a:solidFill>
              <a:effectLst/>
              <a:uLnTx/>
              <a:uFillTx/>
              <a:ea typeface="宋体" panose="02010600030101010101" pitchFamily="2" charset="-122"/>
              <a:cs typeface="Times New Roman" panose="02020603050405020304" pitchFamily="18" charset="0"/>
            </a:endParaRPr>
          </a:p>
          <a:p>
            <a:pPr marL="266700" marR="0" lvl="0" indent="0" algn="just" defTabSz="732155" rtl="0" eaLnBrk="0" fontAlgn="base" latinLnBrk="0" hangingPunct="0">
              <a:lnSpc>
                <a:spcPct val="100000"/>
              </a:lnSpc>
              <a:spcBef>
                <a:spcPct val="50000"/>
              </a:spcBef>
              <a:spcAft>
                <a:spcPct val="0"/>
              </a:spcAft>
              <a:buClrTx/>
              <a:buSzPct val="60000"/>
              <a:buFontTx/>
              <a:buNone/>
              <a:defRPr/>
            </a:pPr>
            <a:r>
              <a:rPr kumimoji="0" lang="en-US" altLang="zh-CN" sz="2900" b="0" i="0" u="none" strike="noStrike" kern="1200" cap="none" spc="0" normalizeH="0" baseline="0" noProof="0">
                <a:ln>
                  <a:noFill/>
                </a:ln>
                <a:solidFill>
                  <a:srgbClr val="003366"/>
                </a:solidFill>
                <a:effectLst/>
                <a:uLnTx/>
                <a:uFillTx/>
                <a:ea typeface="宋体" panose="02010600030101010101" pitchFamily="2" charset="-122"/>
                <a:cs typeface="Times New Roman" panose="02020603050405020304" pitchFamily="18" charset="0"/>
              </a:rPr>
              <a:t>We use Embedding as a layer of the model and use the word vectors trained by word2vec as the initialization weights, and then fine-tune it end-to-end. </a:t>
            </a:r>
            <a:r>
              <a:rPr kumimoji="0" lang="en-US" altLang="zh-CN" sz="2900" b="0" i="0" u="none" strike="noStrike" kern="1200" cap="none" spc="0" normalizeH="0" baseline="0" noProof="0" smtClean="0">
                <a:ln>
                  <a:noFill/>
                </a:ln>
                <a:solidFill>
                  <a:srgbClr val="003366"/>
                </a:solidFill>
                <a:effectLst/>
                <a:uLnTx/>
                <a:uFillTx/>
                <a:ea typeface="宋体" panose="02010600030101010101" pitchFamily="2" charset="-122"/>
                <a:cs typeface="Times New Roman" panose="02020603050405020304" pitchFamily="18" charset="0"/>
              </a:rPr>
              <a:t>After that, we use convolutional neural networks on the word embedding matrix to fuse query words with information from different ranges of contexts, as shown in Fig.1.</a:t>
            </a:r>
            <a:endParaRPr kumimoji="0" lang="en-US" altLang="zh-CN" sz="2900" b="0" i="0" u="none" strike="noStrike" kern="1200" cap="none" spc="0" normalizeH="0" baseline="0" noProof="0" smtClean="0">
              <a:ln>
                <a:noFill/>
              </a:ln>
              <a:solidFill>
                <a:srgbClr val="003366"/>
              </a:solidFill>
              <a:effectLst/>
              <a:uLnTx/>
              <a:uFillTx/>
              <a:ea typeface="宋体" panose="02010600030101010101" pitchFamily="2" charset="-122"/>
              <a:cs typeface="Times New Roman" panose="02020603050405020304" pitchFamily="18" charset="0"/>
            </a:endParaRPr>
          </a:p>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endParaRPr kumimoji="0" lang="en-US" altLang="zh-CN" sz="2900" b="0" i="0" u="none" strike="noStrike" kern="1200" cap="none" spc="0" normalizeH="0" baseline="0" noProof="0">
              <a:ln>
                <a:noFill/>
              </a:ln>
              <a:solidFill>
                <a:srgbClr val="003366"/>
              </a:solidFill>
              <a:effectLst/>
              <a:uLnTx/>
              <a:uFillTx/>
              <a:latin typeface="Arial" panose="020B0604020202020204" pitchFamily="34" charset="0"/>
              <a:ea typeface="宋体" panose="02010600030101010101" pitchFamily="2" charset="-122"/>
              <a:cs typeface="+mn-cs"/>
            </a:endParaRPr>
          </a:p>
          <a:p>
            <a:pPr marL="0" marR="0" lvl="0" indent="0" algn="l" defTabSz="732155" rtl="0" eaLnBrk="0" fontAlgn="base" latinLnBrk="0" hangingPunct="0">
              <a:lnSpc>
                <a:spcPct val="100000"/>
              </a:lnSpc>
              <a:spcBef>
                <a:spcPct val="50000"/>
              </a:spcBef>
              <a:spcAft>
                <a:spcPct val="0"/>
              </a:spcAft>
              <a:buClrTx/>
              <a:buSzPct val="60000"/>
              <a:buFontTx/>
              <a:buNone/>
              <a:defRPr/>
            </a:pPr>
            <a:endParaRPr kumimoji="0" lang="en-US" altLang="zh-CN" sz="2900" b="0" i="0" u="none" strike="noStrike" kern="1200" cap="none" spc="0" normalizeH="0" baseline="0" noProof="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sp>
        <p:nvSpPr>
          <p:cNvPr id="3078" name="Rectangle 183"/>
          <p:cNvSpPr>
            <a:spLocks noChangeArrowheads="1"/>
          </p:cNvSpPr>
          <p:nvPr/>
        </p:nvSpPr>
        <p:spPr bwMode="auto">
          <a:xfrm>
            <a:off x="22301200" y="5812155"/>
            <a:ext cx="10406380" cy="11666220"/>
          </a:xfrm>
          <a:prstGeom prst="rect">
            <a:avLst/>
          </a:prstGeom>
          <a:solidFill>
            <a:schemeClr val="tx1"/>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266700" marR="0" lvl="0" indent="0" algn="l" defTabSz="732155" rtl="0" eaLnBrk="0" fontAlgn="base" latinLnBrk="0" hangingPunct="0">
              <a:lnSpc>
                <a:spcPct val="100000"/>
              </a:lnSpc>
              <a:spcBef>
                <a:spcPct val="50000"/>
              </a:spcBef>
              <a:spcAft>
                <a:spcPct val="0"/>
              </a:spcAft>
              <a:buClrTx/>
              <a:buSzPct val="60000"/>
              <a:buFontTx/>
              <a:buNone/>
              <a:defRPr/>
            </a:pPr>
            <a:endParaRPr lang="en-US" altLang="en-AU" sz="2900" dirty="0">
              <a:solidFill>
                <a:srgbClr val="003366"/>
              </a:solidFill>
              <a:ea typeface="宋体" panose="02010600030101010101" pitchFamily="2" charset="-122"/>
              <a:cs typeface="Times New Roman" panose="02020603050405020304" pitchFamily="18" charset="0"/>
              <a:sym typeface="+mn-ea"/>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endParaRPr lang="en-US" altLang="en-AU" sz="2900" dirty="0">
              <a:solidFill>
                <a:srgbClr val="003366"/>
              </a:solidFill>
              <a:ea typeface="宋体" panose="02010600030101010101" pitchFamily="2" charset="-122"/>
              <a:cs typeface="Times New Roman" panose="02020603050405020304" pitchFamily="18" charset="0"/>
              <a:sym typeface="+mn-ea"/>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endParaRPr lang="en-US" altLang="en-AU" sz="2900" dirty="0">
              <a:solidFill>
                <a:srgbClr val="003366"/>
              </a:solidFill>
              <a:ea typeface="宋体" panose="02010600030101010101" pitchFamily="2" charset="-122"/>
              <a:cs typeface="Times New Roman" panose="02020603050405020304" pitchFamily="18" charset="0"/>
              <a:sym typeface="+mn-ea"/>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r>
              <a:rPr lang="en-US" altLang="en-AU" sz="2900" dirty="0">
                <a:solidFill>
                  <a:srgbClr val="003366"/>
                </a:solidFill>
                <a:ea typeface="宋体" panose="02010600030101010101" pitchFamily="2" charset="-122"/>
                <a:cs typeface="Times New Roman" panose="02020603050405020304" pitchFamily="18" charset="0"/>
                <a:sym typeface="+mn-ea"/>
              </a:rPr>
              <a:t>3)Embedding of graph structure around entity</a:t>
            </a:r>
            <a:endParaRPr lang="en-US" altLang="en-AU" sz="2900" dirty="0">
              <a:solidFill>
                <a:srgbClr val="003366"/>
              </a:solidFill>
              <a:ea typeface="宋体" panose="02010600030101010101" pitchFamily="2" charset="-122"/>
              <a:cs typeface="Times New Roman" panose="02020603050405020304" pitchFamily="18" charset="0"/>
            </a:endParaRPr>
          </a:p>
          <a:p>
            <a:pPr marL="266700" marR="0" lvl="0" algn="just" defTabSz="732155" rtl="0" eaLnBrk="0" fontAlgn="base" latinLnBrk="0" hangingPunct="0">
              <a:lnSpc>
                <a:spcPct val="100000"/>
              </a:lnSpc>
              <a:spcBef>
                <a:spcPct val="50000"/>
              </a:spcBef>
              <a:buClrTx/>
              <a:buSzPct val="60000"/>
              <a:buFontTx/>
              <a:buNone/>
              <a:defRPr/>
            </a:pPr>
            <a:r>
              <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rPr>
              <a:t>The graph structure around an entity in KG can effectively represent the semantic knowledge of the entity. GERM uses convolutional neural networks to fuse the embedding representations of the neighbor nodes around the entity into the entity embedding, as shown in Fig.2.</a:t>
            </a: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endParaRPr>
          </a:p>
          <a:p>
            <a:pPr marL="266700" marR="0" lvl="0" algn="just" defTabSz="732155" rtl="0" eaLnBrk="0" fontAlgn="base" latinLnBrk="0" hangingPunct="0">
              <a:lnSpc>
                <a:spcPct val="100000"/>
              </a:lnSpc>
              <a:spcBef>
                <a:spcPct val="50000"/>
              </a:spcBef>
              <a:buClrTx/>
              <a:buSzPct val="60000"/>
              <a:buFontTx/>
              <a:buNone/>
              <a:defRPr/>
            </a:pP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endParaRPr>
          </a:p>
          <a:p>
            <a:pPr marL="266700" marR="0" lvl="0" algn="just" defTabSz="732155" rtl="0" eaLnBrk="0" fontAlgn="base" latinLnBrk="0" hangingPunct="0">
              <a:lnSpc>
                <a:spcPct val="100000"/>
              </a:lnSpc>
              <a:spcBef>
                <a:spcPct val="50000"/>
              </a:spcBef>
              <a:buClrTx/>
              <a:buSzPct val="60000"/>
              <a:buFontTx/>
              <a:buNone/>
              <a:defRPr/>
            </a:pP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endParaRPr>
          </a:p>
          <a:p>
            <a:pPr marL="266700" marR="0" lvl="0" algn="just" defTabSz="732155" rtl="0" eaLnBrk="0" fontAlgn="base" latinLnBrk="0" hangingPunct="0">
              <a:lnSpc>
                <a:spcPct val="100000"/>
              </a:lnSpc>
              <a:spcBef>
                <a:spcPct val="50000"/>
              </a:spcBef>
              <a:buClrTx/>
              <a:buSzPct val="60000"/>
              <a:buFontTx/>
              <a:buNone/>
              <a:defRPr/>
            </a:pP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endParaRPr>
          </a:p>
          <a:p>
            <a:pPr marL="266700" marR="0" lvl="0" algn="just" defTabSz="732155" rtl="0" eaLnBrk="0" fontAlgn="base" latinLnBrk="0" hangingPunct="0">
              <a:lnSpc>
                <a:spcPct val="100000"/>
              </a:lnSpc>
              <a:spcBef>
                <a:spcPct val="50000"/>
              </a:spcBef>
              <a:buClrTx/>
              <a:buSzPct val="60000"/>
              <a:buFontTx/>
              <a:buNone/>
              <a:defRPr/>
            </a:pP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endParaRPr>
          </a:p>
          <a:p>
            <a:pPr marL="266700" marR="0" lvl="0" algn="just" defTabSz="732155" rtl="0" eaLnBrk="0" fontAlgn="base" latinLnBrk="0" hangingPunct="0">
              <a:lnSpc>
                <a:spcPct val="100000"/>
              </a:lnSpc>
              <a:spcBef>
                <a:spcPct val="50000"/>
              </a:spcBef>
              <a:buClrTx/>
              <a:buSzPct val="60000"/>
              <a:buFontTx/>
              <a:buNone/>
              <a:defRPr/>
            </a:pP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endParaRPr>
          </a:p>
          <a:p>
            <a:pPr marL="266700" marR="0" lvl="0" algn="just" defTabSz="732155" rtl="0" eaLnBrk="0" fontAlgn="base" latinLnBrk="0" hangingPunct="0">
              <a:lnSpc>
                <a:spcPct val="100000"/>
              </a:lnSpc>
              <a:spcBef>
                <a:spcPct val="50000"/>
              </a:spcBef>
              <a:buClrTx/>
              <a:buSzPct val="60000"/>
              <a:buFontTx/>
              <a:buNone/>
              <a:defRPr/>
            </a:pPr>
            <a:r>
              <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rPr>
              <a:t>After the above three steps, we can get the embeddings of graph structure around entity, entity type and entity name, and finally combine the three embedding representations to generate the entity embedding  by a linear layer.</a:t>
            </a: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endParaRPr>
          </a:p>
          <a:p>
            <a:pPr marL="266700" marR="0" lvl="0" algn="just" defTabSz="732155" rtl="0" eaLnBrk="0" fontAlgn="base" latinLnBrk="0" hangingPunct="0">
              <a:lnSpc>
                <a:spcPct val="100000"/>
              </a:lnSpc>
              <a:spcBef>
                <a:spcPct val="50000"/>
              </a:spcBef>
              <a:buClrTx/>
              <a:buSzPct val="60000"/>
              <a:buFontTx/>
              <a:buNone/>
              <a:defRPr/>
            </a:pP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sym typeface="+mn-ea"/>
            </a:endParaRPr>
          </a:p>
          <a:p>
            <a:pPr marL="266700" marR="0" lvl="0" algn="just" defTabSz="732155" rtl="0" eaLnBrk="0" fontAlgn="base" latinLnBrk="0" hangingPunct="0">
              <a:lnSpc>
                <a:spcPct val="100000"/>
              </a:lnSpc>
              <a:spcBef>
                <a:spcPct val="50000"/>
              </a:spcBef>
              <a:buClrTx/>
              <a:buSzPct val="60000"/>
              <a:buFontTx/>
              <a:buNone/>
              <a:defRPr/>
            </a:pPr>
            <a:endParaRPr kumimoji="0" lang="en-GB" altLang="zh-CN" sz="2900" b="1" i="0" u="none" strike="noStrike" kern="1200" cap="none" spc="0" normalizeH="0" baseline="0" noProof="0" dirty="0">
              <a:ln>
                <a:noFill/>
              </a:ln>
              <a:solidFill>
                <a:srgbClr val="003366"/>
              </a:solidFill>
              <a:effectLst/>
              <a:uLnTx/>
              <a:uFillTx/>
              <a:latin typeface="Arial" panose="020B0604020202020204" pitchFamily="34" charset="0"/>
              <a:ea typeface="宋体" panose="02010600030101010101" pitchFamily="2" charset="-122"/>
              <a:cs typeface="+mn-cs"/>
            </a:endParaRPr>
          </a:p>
          <a:p>
            <a:pPr marL="266700" marR="0" lvl="0" algn="just" defTabSz="732155" rtl="0" eaLnBrk="0" fontAlgn="base" latinLnBrk="0" hangingPunct="0">
              <a:lnSpc>
                <a:spcPct val="100000"/>
              </a:lnSpc>
              <a:spcBef>
                <a:spcPct val="50000"/>
              </a:spcBef>
              <a:buClrTx/>
              <a:buSzPct val="60000"/>
              <a:buFontTx/>
              <a:buNone/>
              <a:defRPr/>
            </a:pPr>
            <a:endParaRPr kumimoji="0" lang="en-US" altLang="zh-CN" sz="2900" b="0" i="0" u="none" strike="noStrike" kern="1200" cap="none" spc="0" normalizeH="0" baseline="0" noProof="0" smtClean="0">
              <a:ln>
                <a:noFill/>
              </a:ln>
              <a:solidFill>
                <a:srgbClr val="003366"/>
              </a:solidFill>
              <a:effectLst/>
              <a:uLnTx/>
              <a:uFillTx/>
              <a:ea typeface="宋体" panose="02010600030101010101" pitchFamily="2" charset="-122"/>
              <a:cs typeface="Times New Roman" panose="02020603050405020304" pitchFamily="18" charset="0"/>
            </a:endParaRPr>
          </a:p>
        </p:txBody>
      </p:sp>
      <p:sp>
        <p:nvSpPr>
          <p:cNvPr id="3094" name="Rectangle 216"/>
          <p:cNvSpPr>
            <a:spLocks noChangeArrowheads="1"/>
          </p:cNvSpPr>
          <p:nvPr/>
        </p:nvSpPr>
        <p:spPr bwMode="auto">
          <a:xfrm>
            <a:off x="33079055" y="5816600"/>
            <a:ext cx="9796780" cy="9206865"/>
          </a:xfrm>
          <a:prstGeom prst="rect">
            <a:avLst/>
          </a:prstGeom>
          <a:solidFill>
            <a:schemeClr val="tx1"/>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1" fontAlgn="base" latinLnBrk="0" hangingPunct="1">
              <a:lnSpc>
                <a:spcPct val="100000"/>
              </a:lnSpc>
              <a:spcBef>
                <a:spcPct val="50000"/>
              </a:spcBef>
              <a:spcAft>
                <a:spcPct val="0"/>
              </a:spcAft>
              <a:buClrTx/>
              <a:buSzTx/>
              <a:buFontTx/>
              <a:buNone/>
              <a:defRPr/>
            </a:pPr>
            <a:endParaRPr kumimoji="0" lang="en-AU" altLang="zh-CN" sz="2900" b="0" i="0" u="none" strike="noStrike" kern="1200" cap="none" spc="0" normalizeH="0" baseline="0" noProof="0" dirty="0" smtClean="0">
              <a:ln>
                <a:noFill/>
              </a:ln>
              <a:solidFill>
                <a:srgbClr val="003366"/>
              </a:solidFill>
              <a:effectLst/>
              <a:uLnTx/>
              <a:uFillTx/>
              <a:latin typeface="Arial" panose="020B0604020202020204" pitchFamily="34" charset="0"/>
              <a:ea typeface="宋体" panose="02010600030101010101" pitchFamily="2" charset="-122"/>
              <a:cs typeface="+mn-cs"/>
            </a:endParaRPr>
          </a:p>
        </p:txBody>
      </p:sp>
      <p:sp>
        <p:nvSpPr>
          <p:cNvPr id="3096" name="Rectangle 218"/>
          <p:cNvSpPr>
            <a:spLocks noChangeArrowheads="1"/>
          </p:cNvSpPr>
          <p:nvPr/>
        </p:nvSpPr>
        <p:spPr bwMode="auto">
          <a:xfrm>
            <a:off x="33079055" y="15667355"/>
            <a:ext cx="9796780" cy="5299075"/>
          </a:xfrm>
          <a:prstGeom prst="rect">
            <a:avLst/>
          </a:prstGeom>
          <a:solidFill>
            <a:schemeClr val="tx1"/>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0" marR="0" lvl="0" indent="0" algn="just" defTabSz="732155" rtl="0" eaLnBrk="1" fontAlgn="base" latinLnBrk="0" hangingPunct="1">
              <a:lnSpc>
                <a:spcPct val="100000"/>
              </a:lnSpc>
              <a:spcBef>
                <a:spcPct val="50000"/>
              </a:spcBef>
              <a:spcAft>
                <a:spcPct val="0"/>
              </a:spcAft>
              <a:buClrTx/>
              <a:buSzTx/>
              <a:buFontTx/>
              <a:buNone/>
              <a:defRPr/>
            </a:pPr>
            <a:r>
              <a:rPr lang="en-GB" altLang="zh-CN" sz="4000" b="1" noProof="0" dirty="0">
                <a:ln>
                  <a:noFill/>
                </a:ln>
                <a:solidFill>
                  <a:srgbClr val="003366"/>
                </a:solidFill>
                <a:effectLst/>
                <a:uLnTx/>
                <a:uFillTx/>
                <a:ea typeface="宋体" panose="02010600030101010101" pitchFamily="2" charset="-122"/>
                <a:cs typeface="Times New Roman" panose="02020603050405020304" pitchFamily="18" charset="0"/>
                <a:sym typeface="+mn-ea"/>
              </a:rPr>
              <a:t>Conclusions</a:t>
            </a:r>
            <a:endParaRPr kumimoji="0" lang="en-GB" altLang="zh-CN" sz="4000" b="1" i="0" u="none" strike="noStrike" kern="1200" cap="none" spc="0" normalizeH="0" baseline="0" noProof="0" dirty="0">
              <a:ln>
                <a:noFill/>
              </a:ln>
              <a:solidFill>
                <a:srgbClr val="003366"/>
              </a:solidFill>
              <a:effectLst/>
              <a:uLnTx/>
              <a:uFillTx/>
              <a:ea typeface="宋体" panose="02010600030101010101" pitchFamily="2" charset="-122"/>
              <a:cs typeface="Times New Roman" panose="02020603050405020304" pitchFamily="18" charset="0"/>
            </a:endParaRPr>
          </a:p>
          <a:p>
            <a:pPr marL="0" marR="0" lvl="0" indent="0" algn="just" defTabSz="732155" rtl="0" eaLnBrk="1" fontAlgn="base" latinLnBrk="0" hangingPunct="1">
              <a:lnSpc>
                <a:spcPct val="100000"/>
              </a:lnSpc>
              <a:spcBef>
                <a:spcPct val="50000"/>
              </a:spcBef>
              <a:spcAft>
                <a:spcPct val="0"/>
              </a:spcAft>
              <a:buClrTx/>
              <a:buSzTx/>
              <a:buFontTx/>
              <a:buNone/>
              <a:defRPr/>
            </a:pPr>
            <a:r>
              <a:rPr lang="en-US" altLang="zh-CN" sz="2900" noProof="0">
                <a:ln>
                  <a:noFill/>
                </a:ln>
                <a:solidFill>
                  <a:srgbClr val="003366"/>
                </a:solidFill>
                <a:effectLst/>
                <a:uLnTx/>
                <a:uFillTx/>
                <a:ea typeface="宋体" panose="02010600030101010101" pitchFamily="2" charset="-122"/>
                <a:cs typeface="Times New Roman" panose="02020603050405020304" pitchFamily="18" charset="0"/>
                <a:sym typeface="+mn-ea"/>
              </a:rPr>
              <a:t>In this paper, we propose a neural network-based knowledge graph embedding model for semantic query ranking (GERM) where t</a:t>
            </a:r>
            <a:r>
              <a:rPr kumimoji="0" lang="en-US" altLang="zh-CN" sz="2900" b="0" i="0" u="none" strike="noStrike" kern="1200" cap="none" spc="0" normalizeH="0" baseline="0" noProof="0">
                <a:ln>
                  <a:noFill/>
                </a:ln>
                <a:solidFill>
                  <a:srgbClr val="003366"/>
                </a:solidFill>
                <a:effectLst/>
                <a:uLnTx/>
                <a:uFillTx/>
                <a:ea typeface="宋体" panose="02010600030101010101" pitchFamily="2" charset="-122"/>
                <a:cs typeface="Times New Roman" panose="02020603050405020304" pitchFamily="18" charset="0"/>
              </a:rPr>
              <a:t>he keywords-based syntactical query is semantically enriched by the latent semantic knowledge of keywords based on knowledge graph.  The results show the improvement in ranking accuracy of the model after applying KG and further illustrate the advantage of entities to enrich word-based ranking at the semantic level.</a:t>
            </a:r>
            <a:endParaRPr kumimoji="0" lang="en-US" altLang="zh-CN" sz="2900" b="0" i="0" u="none" strike="noStrike" kern="1200" cap="none" spc="0" normalizeH="0" baseline="0" noProof="0">
              <a:ln>
                <a:noFill/>
              </a:ln>
              <a:solidFill>
                <a:srgbClr val="003366"/>
              </a:solidFill>
              <a:effectLst/>
              <a:uLnTx/>
              <a:uFillTx/>
              <a:ea typeface="宋体" panose="02010600030101010101" pitchFamily="2" charset="-122"/>
              <a:cs typeface="Times New Roman" panose="02020603050405020304" pitchFamily="18" charset="0"/>
            </a:endParaRPr>
          </a:p>
        </p:txBody>
      </p:sp>
      <p:sp>
        <p:nvSpPr>
          <p:cNvPr id="3085" name="Text Box 192"/>
          <p:cNvSpPr txBox="1"/>
          <p:nvPr/>
        </p:nvSpPr>
        <p:spPr>
          <a:xfrm>
            <a:off x="14859000" y="13614083"/>
            <a:ext cx="5176838" cy="563880"/>
          </a:xfrm>
          <a:prstGeom prst="rect">
            <a:avLst/>
          </a:prstGeom>
          <a:noFill/>
          <a:ln w="9525">
            <a:noFill/>
          </a:ln>
        </p:spPr>
        <p:txBody>
          <a:bodyPr lIns="143991" tIns="143991" rIns="143991" bIns="143991">
            <a:spAutoFit/>
          </a:bodyPr>
          <a:p>
            <a:pPr defTabSz="732155"/>
            <a:r>
              <a:rPr lang="en-US" altLang="zh-CN" sz="1800" b="1" dirty="0">
                <a:solidFill>
                  <a:srgbClr val="003366"/>
                </a:solidFill>
                <a:ea typeface="宋体" panose="02010600030101010101" pitchFamily="2" charset="-122"/>
                <a:cs typeface="Times New Roman" panose="02020603050405020304" pitchFamily="18" charset="0"/>
              </a:rPr>
              <a:t>Fig.1 The N-gram embedding matrix</a:t>
            </a:r>
            <a:endParaRPr lang="en-US" altLang="zh-CN" sz="1800" b="1" dirty="0">
              <a:solidFill>
                <a:srgbClr val="003366"/>
              </a:solidFill>
              <a:ea typeface="宋体" panose="02010600030101010101" pitchFamily="2" charset="-122"/>
              <a:cs typeface="Times New Roman" panose="02020603050405020304" pitchFamily="18" charset="0"/>
            </a:endParaRPr>
          </a:p>
        </p:txBody>
      </p:sp>
      <p:sp>
        <p:nvSpPr>
          <p:cNvPr id="3088" name="Rectangle 216"/>
          <p:cNvSpPr/>
          <p:nvPr/>
        </p:nvSpPr>
        <p:spPr>
          <a:xfrm>
            <a:off x="22308185" y="18126710"/>
            <a:ext cx="10400665" cy="2853690"/>
          </a:xfrm>
          <a:prstGeom prst="rect">
            <a:avLst/>
          </a:prstGeom>
          <a:solidFill>
            <a:schemeClr val="tx1"/>
          </a:solidFill>
          <a:ln w="9525">
            <a:noFill/>
          </a:ln>
          <a:effectLst>
            <a:outerShdw dist="143684" dir="2699999" algn="ctr" rotWithShape="0">
              <a:srgbClr val="000000"/>
            </a:outerShdw>
          </a:effectLst>
        </p:spPr>
        <p:txBody>
          <a:bodyPr lIns="287982" tIns="287982" rIns="287982" bIns="287982"/>
          <a:p>
            <a:pPr marL="304800" marR="0" lvl="0" indent="-304800" algn="l" defTabSz="732155" rtl="0" fontAlgn="base" latinLnBrk="0">
              <a:lnSpc>
                <a:spcPct val="100000"/>
              </a:lnSpc>
              <a:spcBef>
                <a:spcPct val="50000"/>
              </a:spcBef>
              <a:buClrTx/>
              <a:buSzTx/>
              <a:buFontTx/>
              <a:buNone/>
              <a:defRPr/>
            </a:pPr>
            <a:r>
              <a:rPr lang="en-GB" altLang="zh-CN" sz="4000" b="1" noProof="0" dirty="0">
                <a:ln>
                  <a:noFill/>
                </a:ln>
                <a:solidFill>
                  <a:srgbClr val="003366"/>
                </a:solidFill>
                <a:effectLst/>
                <a:uLnTx/>
                <a:uFillTx/>
                <a:ea typeface="宋体" panose="02010600030101010101" pitchFamily="2" charset="-122"/>
                <a:cs typeface="Times New Roman" panose="02020603050405020304" pitchFamily="18" charset="0"/>
              </a:rPr>
              <a:t>Result</a:t>
            </a:r>
            <a:endParaRPr lang="en-GB" altLang="zh-CN" sz="4000" b="1" noProof="0" dirty="0">
              <a:ln>
                <a:noFill/>
              </a:ln>
              <a:solidFill>
                <a:srgbClr val="003366"/>
              </a:solidFill>
              <a:effectLst/>
              <a:uLnTx/>
              <a:uFillTx/>
              <a:ea typeface="宋体" panose="02010600030101010101" pitchFamily="2" charset="-122"/>
              <a:cs typeface="Times New Roman" panose="02020603050405020304" pitchFamily="18" charset="0"/>
            </a:endParaRPr>
          </a:p>
          <a:p>
            <a:pPr marL="304800" marR="0" lvl="0" indent="-304800" algn="l" defTabSz="732155" rtl="0" fontAlgn="base" latinLnBrk="0">
              <a:lnSpc>
                <a:spcPct val="100000"/>
              </a:lnSpc>
              <a:spcBef>
                <a:spcPct val="50000"/>
              </a:spcBef>
              <a:buClrTx/>
              <a:buSzTx/>
              <a:buFontTx/>
              <a:buNone/>
              <a:defRPr/>
            </a:pP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endParaRPr>
          </a:p>
        </p:txBody>
      </p:sp>
      <p:sp>
        <p:nvSpPr>
          <p:cNvPr id="67" name="Rectangle 182"/>
          <p:cNvSpPr>
            <a:spLocks noChangeArrowheads="1"/>
          </p:cNvSpPr>
          <p:nvPr/>
        </p:nvSpPr>
        <p:spPr bwMode="auto">
          <a:xfrm>
            <a:off x="1143000" y="5786755"/>
            <a:ext cx="10225405" cy="7766685"/>
          </a:xfrm>
          <a:prstGeom prst="rect">
            <a:avLst/>
          </a:prstGeom>
          <a:solidFill>
            <a:schemeClr val="tx1"/>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1" fontAlgn="base" latinLnBrk="0" hangingPunct="1">
              <a:lnSpc>
                <a:spcPct val="110000"/>
              </a:lnSpc>
              <a:spcBef>
                <a:spcPts val="2340"/>
              </a:spcBef>
              <a:spcAft>
                <a:spcPct val="0"/>
              </a:spcAft>
              <a:buClrTx/>
              <a:buSzTx/>
              <a:buFontTx/>
              <a:buNone/>
              <a:defRPr/>
            </a:pPr>
            <a:r>
              <a:rPr kumimoji="0" lang="en-GB" altLang="zh-CN" sz="4000" b="1" i="0" u="none" strike="noStrike" kern="1200" cap="none" spc="0" normalizeH="0" baseline="0" noProof="0" dirty="0">
                <a:ln>
                  <a:noFill/>
                </a:ln>
                <a:solidFill>
                  <a:srgbClr val="003366"/>
                </a:solidFill>
                <a:effectLst/>
                <a:uLnTx/>
                <a:uFillTx/>
                <a:ea typeface="宋体" panose="02010600030101010101" pitchFamily="2" charset="-122"/>
                <a:cs typeface="Times New Roman" panose="02020603050405020304" pitchFamily="18" charset="0"/>
              </a:rPr>
              <a:t>Abstract</a:t>
            </a:r>
            <a:endParaRPr kumimoji="0" lang="en-GB" altLang="zh-CN" sz="4000" b="1" i="0" u="none" strike="noStrike" kern="1200" cap="none" spc="0" normalizeH="0" baseline="0" noProof="0" dirty="0">
              <a:ln>
                <a:noFill/>
              </a:ln>
              <a:solidFill>
                <a:srgbClr val="003366"/>
              </a:solidFill>
              <a:effectLst/>
              <a:uLnTx/>
              <a:uFillTx/>
              <a:ea typeface="宋体" panose="02010600030101010101" pitchFamily="2" charset="-122"/>
              <a:cs typeface="Times New Roman" panose="02020603050405020304" pitchFamily="18" charset="0"/>
            </a:endParaRPr>
          </a:p>
          <a:p>
            <a:pPr marL="0" marR="0" lvl="0" indent="0" algn="just" defTabSz="732155" rtl="0" eaLnBrk="1" fontAlgn="base" latinLnBrk="0" hangingPunct="1">
              <a:lnSpc>
                <a:spcPct val="110000"/>
              </a:lnSpc>
              <a:spcBef>
                <a:spcPts val="1740"/>
              </a:spcBef>
              <a:spcAft>
                <a:spcPts val="1200"/>
              </a:spcAft>
              <a:buClrTx/>
              <a:buSzTx/>
              <a:buFontTx/>
              <a:buNone/>
              <a:defRPr/>
            </a:pPr>
            <a:r>
              <a:rPr kumimoji="0" lang="en-US" altLang="zh-CN" sz="3100" b="0" i="0" u="none" strike="noStrike" kern="1200" cap="none" spc="0" normalizeH="0" baseline="0" noProof="0">
                <a:ln>
                  <a:noFill/>
                </a:ln>
                <a:solidFill>
                  <a:srgbClr val="003366"/>
                </a:solidFill>
                <a:effectLst/>
                <a:uLnTx/>
                <a:uFillTx/>
                <a:ea typeface="宋体" panose="02010600030101010101" pitchFamily="2" charset="-122"/>
                <a:cs typeface="Times New Roman" panose="02020603050405020304" pitchFamily="18" charset="0"/>
              </a:rPr>
              <a:t>The latent domain knowledge plays an important role in helping to improve efficacy of information search. In order to utilize and mine the latent semantic knowledge behind the query, we propose a knowledge graph-based semantic ranking method for efficient semantic query, where the keywords-based syntactical query is semantically enriched by mining out the latent semantic knowledge of keywords based on knowledge graph. The experiments were made over the related datasets against the traditional keywords-based method, and the results show that the method proposed in this paper can effectively improve the ranking performance.</a:t>
            </a:r>
            <a:endParaRPr kumimoji="0" lang="en-US" altLang="zh-CN" sz="3100" b="0" i="0" u="none" strike="noStrike" kern="1200" cap="none" spc="0" normalizeH="0" baseline="0" noProof="0">
              <a:ln>
                <a:noFill/>
              </a:ln>
              <a:solidFill>
                <a:srgbClr val="003366"/>
              </a:solidFill>
              <a:effectLst/>
              <a:uLnTx/>
              <a:uFillTx/>
              <a:ea typeface="宋体" panose="02010600030101010101" pitchFamily="2" charset="-122"/>
              <a:cs typeface="Times New Roman" panose="02020603050405020304" pitchFamily="18" charset="0"/>
            </a:endParaRPr>
          </a:p>
        </p:txBody>
      </p:sp>
      <p:sp>
        <p:nvSpPr>
          <p:cNvPr id="68" name="Rectangle 216"/>
          <p:cNvSpPr>
            <a:spLocks noChangeArrowheads="1"/>
          </p:cNvSpPr>
          <p:nvPr/>
        </p:nvSpPr>
        <p:spPr bwMode="auto">
          <a:xfrm>
            <a:off x="1143000" y="14262100"/>
            <a:ext cx="10260330" cy="6656705"/>
          </a:xfrm>
          <a:prstGeom prst="rect">
            <a:avLst/>
          </a:prstGeom>
          <a:solidFill>
            <a:schemeClr val="tx1"/>
          </a:solidFill>
          <a:ln>
            <a:noFill/>
          </a:ln>
          <a:effectLst>
            <a:outerShdw dist="143684" dir="2700000" algn="ctr" rotWithShape="0">
              <a:srgbClr val="000000"/>
            </a:outerShdw>
          </a:effectLst>
          <a:extLst>
            <a:ext uri="{91240B29-F687-4F45-9708-019B960494DF}">
              <a14:hiddenLine xmlns:a14="http://schemas.microsoft.com/office/drawing/2010/main" w="9525">
                <a:solidFill>
                  <a:schemeClr val="tx1"/>
                </a:solidFill>
                <a:miter lim="800000"/>
                <a:headEnd/>
                <a:tailEnd/>
              </a14:hiddenLine>
            </a:ext>
          </a:extLst>
        </p:spPr>
        <p:txBody>
          <a:bodyPr lIns="287982" tIns="287982" rIns="287982" bIns="287982"/>
          <a:lstStyle>
            <a:lvl1pPr marL="304800" indent="-304800" defTabSz="732155">
              <a:defRPr sz="10100">
                <a:solidFill>
                  <a:schemeClr val="tx1"/>
                </a:solidFill>
                <a:latin typeface="Times New Roman" panose="02020603050405020304" pitchFamily="18" charset="0"/>
              </a:defRPr>
            </a:lvl1pPr>
            <a:lvl2pPr marL="742950" indent="-285750" defTabSz="732155">
              <a:defRPr sz="10100">
                <a:solidFill>
                  <a:schemeClr val="tx1"/>
                </a:solidFill>
                <a:latin typeface="Times New Roman" panose="02020603050405020304" pitchFamily="18" charset="0"/>
              </a:defRPr>
            </a:lvl2pPr>
            <a:lvl3pPr marL="1143000" indent="-228600" defTabSz="732155">
              <a:defRPr sz="10100">
                <a:solidFill>
                  <a:schemeClr val="tx1"/>
                </a:solidFill>
                <a:latin typeface="Times New Roman" panose="02020603050405020304" pitchFamily="18" charset="0"/>
              </a:defRPr>
            </a:lvl3pPr>
            <a:lvl4pPr marL="1600200" indent="-228600" defTabSz="732155">
              <a:defRPr sz="10100">
                <a:solidFill>
                  <a:schemeClr val="tx1"/>
                </a:solidFill>
                <a:latin typeface="Times New Roman" panose="02020603050405020304" pitchFamily="18" charset="0"/>
              </a:defRPr>
            </a:lvl4pPr>
            <a:lvl5pPr marL="2057400" indent="-228600" defTabSz="732155">
              <a:defRPr sz="10100">
                <a:solidFill>
                  <a:schemeClr val="tx1"/>
                </a:solidFill>
                <a:latin typeface="Times New Roman" panose="02020603050405020304" pitchFamily="18" charset="0"/>
              </a:defRPr>
            </a:lvl5pPr>
            <a:lvl6pPr marL="2514600" indent="-228600" defTabSz="732155"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defTabSz="732155"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defTabSz="732155"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defTabSz="732155" eaLnBrk="0" fontAlgn="base" hangingPunct="0">
              <a:spcBef>
                <a:spcPct val="0"/>
              </a:spcBef>
              <a:spcAft>
                <a:spcPct val="0"/>
              </a:spcAft>
              <a:defRPr sz="10100">
                <a:solidFill>
                  <a:schemeClr val="tx1"/>
                </a:solidFill>
                <a:latin typeface="Times New Roman" panose="02020603050405020304" pitchFamily="18" charset="0"/>
              </a:defRPr>
            </a:lvl9pPr>
          </a:lstStyle>
          <a:p>
            <a:pPr marL="304800" marR="0" lvl="0" indent="-304800" algn="l" defTabSz="732155" rtl="0" eaLnBrk="1" fontAlgn="base" latinLnBrk="0" hangingPunct="1">
              <a:lnSpc>
                <a:spcPct val="110000"/>
              </a:lnSpc>
              <a:spcBef>
                <a:spcPct val="0"/>
              </a:spcBef>
              <a:spcAft>
                <a:spcPct val="0"/>
              </a:spcAft>
              <a:buClrTx/>
              <a:buSzTx/>
              <a:buFontTx/>
              <a:buNone/>
              <a:defRPr/>
            </a:pPr>
            <a:r>
              <a:rPr kumimoji="0" lang="en-GB" altLang="zh-CN" sz="4000" b="1" i="0" u="none" strike="noStrike" kern="1200" cap="none" spc="0" normalizeH="0" baseline="0" noProof="0" dirty="0">
                <a:ln>
                  <a:noFill/>
                </a:ln>
                <a:solidFill>
                  <a:srgbClr val="003366"/>
                </a:solidFill>
                <a:effectLst/>
                <a:uLnTx/>
                <a:uFillTx/>
                <a:ea typeface="宋体" panose="02010600030101010101" pitchFamily="2" charset="-122"/>
                <a:cs typeface="Times New Roman" panose="02020603050405020304" pitchFamily="18" charset="0"/>
              </a:rPr>
              <a:t>Introduction</a:t>
            </a:r>
            <a:endParaRPr kumimoji="0" lang="en-US" altLang="zh-CN" sz="4000" b="1" i="0" u="none" strike="noStrike" kern="1200" cap="none" spc="0" normalizeH="0" baseline="0" noProof="0" dirty="0">
              <a:ln>
                <a:noFill/>
              </a:ln>
              <a:solidFill>
                <a:srgbClr val="003366"/>
              </a:solidFill>
              <a:effectLst/>
              <a:uLnTx/>
              <a:uFillTx/>
              <a:ea typeface="宋体" panose="02010600030101010101" pitchFamily="2" charset="-122"/>
              <a:cs typeface="Times New Roman" panose="02020603050405020304" pitchFamily="18" charset="0"/>
            </a:endParaRPr>
          </a:p>
          <a:p>
            <a:pPr marL="0" marR="0" lvl="0" indent="0" algn="just" defTabSz="732155" rtl="0" eaLnBrk="1" fontAlgn="base" latinLnBrk="0" hangingPunct="1">
              <a:lnSpc>
                <a:spcPct val="110000"/>
              </a:lnSpc>
              <a:spcBef>
                <a:spcPts val="1740"/>
              </a:spcBef>
              <a:spcAft>
                <a:spcPts val="600"/>
              </a:spcAft>
              <a:buClrTx/>
              <a:buSzTx/>
              <a:buFontTx/>
              <a:buNone/>
              <a:defRPr/>
            </a:pPr>
            <a:r>
              <a:rPr kumimoji="0" lang="en-US" altLang="zh-CN" sz="3100" b="0" i="0" u="none" strike="noStrike" kern="1200" cap="none" spc="0" normalizeH="0" baseline="0" noProof="0">
                <a:ln>
                  <a:noFill/>
                </a:ln>
                <a:solidFill>
                  <a:srgbClr val="003366"/>
                </a:solidFill>
                <a:effectLst/>
                <a:uLnTx/>
                <a:uFillTx/>
                <a:ea typeface="宋体" panose="02010600030101010101" pitchFamily="2" charset="-122"/>
                <a:cs typeface="Times New Roman" panose="02020603050405020304" pitchFamily="18" charset="0"/>
              </a:rPr>
              <a:t>KG uses the graph structure to represent contextual semantics of an entity in the KG, so we fuse graph structure-based contextual information of an entity to represent the entity with enriched semantics. In this paper, we propose a neural network-based knowledge graph embedding model for semantic query ranking (GERM), which uses both word sequences and entity sets to represent queries and documents. Word embedding and entity embedding are crucial in this model.</a:t>
            </a:r>
            <a:endParaRPr kumimoji="0" lang="en-US" altLang="zh-CN" sz="3100" b="0" i="0" u="none" strike="noStrike" kern="1200" cap="none" spc="0" normalizeH="0" baseline="0" noProof="0">
              <a:ln>
                <a:noFill/>
              </a:ln>
              <a:solidFill>
                <a:srgbClr val="003366"/>
              </a:solidFill>
              <a:effectLst/>
              <a:uLnTx/>
              <a:uFillTx/>
              <a:ea typeface="宋体" panose="02010600030101010101" pitchFamily="2" charset="-122"/>
              <a:cs typeface="Times New Roman" panose="02020603050405020304" pitchFamily="18" charset="0"/>
            </a:endParaRPr>
          </a:p>
        </p:txBody>
      </p:sp>
      <p:pic>
        <p:nvPicPr>
          <p:cNvPr id="5"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495655" y="10210800"/>
            <a:ext cx="6363335" cy="3403600"/>
          </a:xfrm>
          <a:prstGeom prst="rect">
            <a:avLst/>
          </a:prstGeom>
        </p:spPr>
      </p:pic>
      <p:sp>
        <p:nvSpPr>
          <p:cNvPr id="7" name="Text Box 192"/>
          <p:cNvSpPr txBox="1"/>
          <p:nvPr/>
        </p:nvSpPr>
        <p:spPr>
          <a:xfrm>
            <a:off x="12004040" y="14240510"/>
            <a:ext cx="9328150" cy="6377940"/>
          </a:xfrm>
          <a:prstGeom prst="rect">
            <a:avLst/>
          </a:prstGeom>
          <a:noFill/>
          <a:ln w="9525">
            <a:noFill/>
          </a:ln>
        </p:spPr>
        <p:txBody>
          <a:bodyPr lIns="143991" tIns="143991" rIns="143991" bIns="143991">
            <a:noAutofit/>
          </a:bodyPr>
          <a:p>
            <a:pPr marL="266700" marR="0" lvl="0" indent="-266700" algn="l" defTabSz="732155" rtl="0" eaLnBrk="0" fontAlgn="base" latinLnBrk="0" hangingPunct="0">
              <a:lnSpc>
                <a:spcPct val="100000"/>
              </a:lnSpc>
              <a:spcBef>
                <a:spcPct val="50000"/>
              </a:spcBef>
              <a:spcAft>
                <a:spcPct val="0"/>
              </a:spcAft>
              <a:buClrTx/>
              <a:buSzPct val="60000"/>
              <a:buFont typeface="Monotype Sorts" pitchFamily="2" charset="2"/>
              <a:buChar char="n"/>
              <a:defRPr/>
            </a:pPr>
            <a:r>
              <a:rPr lang="en-US" altLang="zh-CN" sz="3100" noProof="0" smtClean="0">
                <a:ln>
                  <a:noFill/>
                </a:ln>
                <a:solidFill>
                  <a:srgbClr val="003366"/>
                </a:solidFill>
                <a:effectLst/>
                <a:uLnTx/>
                <a:uFillTx/>
                <a:ea typeface="宋体" panose="02010600030101010101" pitchFamily="2" charset="-122"/>
                <a:cs typeface="Times New Roman" panose="02020603050405020304" pitchFamily="18" charset="0"/>
                <a:sym typeface="+mn-ea"/>
              </a:rPr>
              <a:t>B</a:t>
            </a:r>
            <a:r>
              <a:rPr lang="en-US" altLang="zh-CN" sz="3100" noProof="0">
                <a:ln>
                  <a:noFill/>
                </a:ln>
                <a:solidFill>
                  <a:srgbClr val="003366"/>
                </a:solidFill>
                <a:effectLst/>
                <a:uLnTx/>
                <a:uFillTx/>
                <a:ea typeface="宋体" panose="02010600030101010101" pitchFamily="2" charset="-122"/>
                <a:cs typeface="Times New Roman" panose="02020603050405020304" pitchFamily="18" charset="0"/>
                <a:sym typeface="+mn-ea"/>
              </a:rPr>
              <a:t>. Semantic entity embedding.</a:t>
            </a:r>
            <a:endParaRPr kumimoji="0" lang="en-US" altLang="zh-CN" sz="3100" b="0" i="0" u="none" strike="noStrike" kern="1200" cap="none" spc="0" normalizeH="0" baseline="0" noProof="0">
              <a:ln>
                <a:noFill/>
              </a:ln>
              <a:solidFill>
                <a:srgbClr val="003366"/>
              </a:solidFill>
              <a:effectLst/>
              <a:uLnTx/>
              <a:uFillTx/>
              <a:ea typeface="宋体" panose="02010600030101010101" pitchFamily="2" charset="-122"/>
              <a:cs typeface="Times New Roman" panose="02020603050405020304" pitchFamily="18" charset="0"/>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r>
              <a:rPr lang="en-US" altLang="en-AU" sz="2900" dirty="0">
                <a:solidFill>
                  <a:srgbClr val="003366"/>
                </a:solidFill>
                <a:ea typeface="宋体" panose="02010600030101010101" pitchFamily="2" charset="-122"/>
                <a:cs typeface="Times New Roman" panose="02020603050405020304" pitchFamily="18" charset="0"/>
              </a:rPr>
              <a:t>1)Embedding of entity name</a:t>
            </a:r>
            <a:endParaRPr lang="en-US" altLang="en-AU" sz="2900" dirty="0">
              <a:solidFill>
                <a:srgbClr val="003366"/>
              </a:solidFill>
              <a:ea typeface="宋体" panose="02010600030101010101" pitchFamily="2" charset="-122"/>
              <a:cs typeface="Times New Roman" panose="02020603050405020304" pitchFamily="18" charset="0"/>
            </a:endParaRPr>
          </a:p>
          <a:p>
            <a:pPr marL="266700" marR="0" lvl="0" algn="just" defTabSz="732155" rtl="0" eaLnBrk="0" fontAlgn="base" latinLnBrk="0" hangingPunct="0">
              <a:lnSpc>
                <a:spcPct val="100000"/>
              </a:lnSpc>
              <a:spcBef>
                <a:spcPct val="50000"/>
              </a:spcBef>
              <a:buClrTx/>
              <a:buSzPct val="60000"/>
              <a:buFontTx/>
              <a:buNone/>
              <a:defRPr/>
            </a:pPr>
            <a:r>
              <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rPr>
              <a:t>The embedding representation  of the entity name is learned by the embedding layer .</a:t>
            </a: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endParaRPr>
          </a:p>
          <a:p>
            <a:pPr marL="266700" marR="0" lvl="0" algn="just" defTabSz="732155" rtl="0" eaLnBrk="0" fontAlgn="base" latinLnBrk="0" hangingPunct="0">
              <a:lnSpc>
                <a:spcPct val="100000"/>
              </a:lnSpc>
              <a:spcBef>
                <a:spcPct val="50000"/>
              </a:spcBef>
              <a:buClrTx/>
              <a:buSzPct val="60000"/>
              <a:buFontTx/>
              <a:buNone/>
              <a:defRPr/>
            </a:pPr>
            <a:endParaRPr lang="en-US" altLang="en-AU" sz="2900" dirty="0">
              <a:solidFill>
                <a:srgbClr val="003366"/>
              </a:solidFill>
              <a:ea typeface="宋体" panose="02010600030101010101" pitchFamily="2" charset="-122"/>
              <a:cs typeface="Times New Roman" panose="02020603050405020304" pitchFamily="18" charset="0"/>
            </a:endParaRPr>
          </a:p>
          <a:p>
            <a:pPr marL="266700" marR="0" lvl="0" indent="0" algn="l" defTabSz="732155" rtl="0" eaLnBrk="0" fontAlgn="base" latinLnBrk="0" hangingPunct="0">
              <a:lnSpc>
                <a:spcPct val="100000"/>
              </a:lnSpc>
              <a:spcBef>
                <a:spcPct val="50000"/>
              </a:spcBef>
              <a:spcAft>
                <a:spcPct val="0"/>
              </a:spcAft>
              <a:buClrTx/>
              <a:buSzPct val="60000"/>
              <a:buFontTx/>
              <a:buNone/>
              <a:defRPr/>
            </a:pPr>
            <a:r>
              <a:rPr lang="en-US" altLang="en-AU" sz="2900" dirty="0">
                <a:solidFill>
                  <a:srgbClr val="003366"/>
                </a:solidFill>
                <a:ea typeface="宋体" panose="02010600030101010101" pitchFamily="2" charset="-122"/>
                <a:cs typeface="Times New Roman" panose="02020603050405020304" pitchFamily="18" charset="0"/>
                <a:sym typeface="+mn-ea"/>
              </a:rPr>
              <a:t>2)Embedding of entity type</a:t>
            </a:r>
            <a:endParaRPr lang="en-US" altLang="en-AU" sz="2900" dirty="0">
              <a:solidFill>
                <a:srgbClr val="003366"/>
              </a:solidFill>
              <a:ea typeface="宋体" panose="02010600030101010101" pitchFamily="2" charset="-122"/>
              <a:cs typeface="Times New Roman" panose="02020603050405020304" pitchFamily="18" charset="0"/>
            </a:endParaRPr>
          </a:p>
          <a:p>
            <a:pPr marL="266700" marR="0" lvl="0" algn="just" defTabSz="732155" rtl="0" eaLnBrk="0" fontAlgn="base" latinLnBrk="0" hangingPunct="0">
              <a:lnSpc>
                <a:spcPct val="100000"/>
              </a:lnSpc>
              <a:spcBef>
                <a:spcPct val="50000"/>
              </a:spcBef>
              <a:buClrTx/>
              <a:buSzPct val="60000"/>
              <a:buFontTx/>
              <a:buNone/>
              <a:defRPr/>
            </a:pPr>
            <a:r>
              <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rPr>
              <a:t>Multimodal embedding combines auxiliary information with the KG to facilitate more effective semantic knowledge representations, for which we add entity category information. We use the soft attention mechanism to embed entity type.</a:t>
            </a:r>
            <a:endParaRPr lang="en-US" altLang="zh-CN" sz="2900" noProof="0" smtClean="0">
              <a:ln>
                <a:noFill/>
              </a:ln>
              <a:solidFill>
                <a:srgbClr val="003366"/>
              </a:solidFill>
              <a:effectLst/>
              <a:uLnTx/>
              <a:uFillTx/>
              <a:ea typeface="宋体" panose="02010600030101010101" pitchFamily="2" charset="-122"/>
              <a:cs typeface="Times New Roman" panose="02020603050405020304" pitchFamily="18" charset="0"/>
            </a:endParaRPr>
          </a:p>
        </p:txBody>
      </p:sp>
      <p:pic>
        <p:nvPicPr>
          <p:cNvPr id="3" name="图片 2" descr="GraphEmbedding3"/>
          <p:cNvPicPr>
            <a:picLocks noChangeAspect="1"/>
          </p:cNvPicPr>
          <p:nvPr/>
        </p:nvPicPr>
        <p:blipFill>
          <a:blip r:embed="rId2"/>
          <a:stretch>
            <a:fillRect/>
          </a:stretch>
        </p:blipFill>
        <p:spPr>
          <a:xfrm>
            <a:off x="22858095" y="11049000"/>
            <a:ext cx="9129395" cy="3122930"/>
          </a:xfrm>
          <a:prstGeom prst="rect">
            <a:avLst/>
          </a:prstGeom>
        </p:spPr>
      </p:pic>
      <p:sp>
        <p:nvSpPr>
          <p:cNvPr id="6" name="Text Box 192"/>
          <p:cNvSpPr txBox="1"/>
          <p:nvPr/>
        </p:nvSpPr>
        <p:spPr>
          <a:xfrm>
            <a:off x="25069800" y="13792200"/>
            <a:ext cx="6212205" cy="563880"/>
          </a:xfrm>
          <a:prstGeom prst="rect">
            <a:avLst/>
          </a:prstGeom>
          <a:noFill/>
          <a:ln w="9525">
            <a:noFill/>
          </a:ln>
        </p:spPr>
        <p:txBody>
          <a:bodyPr wrap="square" lIns="143991" tIns="143991" rIns="143991" bIns="143991">
            <a:spAutoFit/>
          </a:bodyPr>
          <a:p>
            <a:pPr defTabSz="732155"/>
            <a:r>
              <a:rPr lang="en-US" altLang="zh-CN" sz="1800" b="1" dirty="0">
                <a:solidFill>
                  <a:srgbClr val="003366"/>
                </a:solidFill>
                <a:ea typeface="宋体" panose="02010600030101010101" pitchFamily="2" charset="-122"/>
                <a:cs typeface="Times New Roman" panose="02020603050405020304" pitchFamily="18" charset="0"/>
              </a:rPr>
              <a:t>Fig.2 The embedding process of graph structure</a:t>
            </a:r>
            <a:endParaRPr lang="en-US" altLang="zh-CN" sz="1800" b="1" dirty="0">
              <a:solidFill>
                <a:srgbClr val="003366"/>
              </a:solidFill>
              <a:ea typeface="宋体" panose="02010600030101010101" pitchFamily="2" charset="-122"/>
              <a:cs typeface="Times New Roman" panose="02020603050405020304" pitchFamily="18" charset="0"/>
            </a:endParaRPr>
          </a:p>
        </p:txBody>
      </p:sp>
      <p:pic>
        <p:nvPicPr>
          <p:cNvPr id="8" name="图片 7"/>
          <p:cNvPicPr>
            <a:picLocks noChangeAspect="1"/>
          </p:cNvPicPr>
          <p:nvPr/>
        </p:nvPicPr>
        <p:blipFill>
          <a:blip r:embed="rId3"/>
          <a:stretch>
            <a:fillRect/>
          </a:stretch>
        </p:blipFill>
        <p:spPr>
          <a:xfrm>
            <a:off x="24408765" y="6248400"/>
            <a:ext cx="6289040" cy="1633220"/>
          </a:xfrm>
          <a:prstGeom prst="rect">
            <a:avLst/>
          </a:prstGeom>
        </p:spPr>
      </p:pic>
      <p:pic>
        <p:nvPicPr>
          <p:cNvPr id="9" name="图片 8"/>
          <p:cNvPicPr>
            <a:picLocks noChangeAspect="1"/>
          </p:cNvPicPr>
          <p:nvPr/>
        </p:nvPicPr>
        <p:blipFill>
          <a:blip r:embed="rId4"/>
          <a:stretch>
            <a:fillRect/>
          </a:stretch>
        </p:blipFill>
        <p:spPr>
          <a:xfrm>
            <a:off x="15240000" y="16764000"/>
            <a:ext cx="2284730" cy="577215"/>
          </a:xfrm>
          <a:prstGeom prst="rect">
            <a:avLst/>
          </a:prstGeom>
        </p:spPr>
      </p:pic>
      <p:pic>
        <p:nvPicPr>
          <p:cNvPr id="11" name="图片 10"/>
          <p:cNvPicPr>
            <a:picLocks noChangeAspect="1"/>
          </p:cNvPicPr>
          <p:nvPr/>
        </p:nvPicPr>
        <p:blipFill>
          <a:blip r:embed="rId5"/>
          <a:stretch>
            <a:fillRect/>
          </a:stretch>
        </p:blipFill>
        <p:spPr>
          <a:xfrm>
            <a:off x="25603200" y="16611600"/>
            <a:ext cx="3429000" cy="495300"/>
          </a:xfrm>
          <a:prstGeom prst="rect">
            <a:avLst/>
          </a:prstGeom>
        </p:spPr>
      </p:pic>
      <p:sp>
        <p:nvSpPr>
          <p:cNvPr id="12" name="Text Box 192"/>
          <p:cNvSpPr txBox="1"/>
          <p:nvPr/>
        </p:nvSpPr>
        <p:spPr>
          <a:xfrm>
            <a:off x="22174200" y="19050000"/>
            <a:ext cx="10175875" cy="1625600"/>
          </a:xfrm>
          <a:prstGeom prst="rect">
            <a:avLst/>
          </a:prstGeom>
          <a:noFill/>
          <a:ln w="9525">
            <a:noFill/>
          </a:ln>
        </p:spPr>
        <p:txBody>
          <a:bodyPr wrap="square" lIns="143991" tIns="143991" rIns="143991" bIns="143991">
            <a:spAutoFit/>
          </a:bodyPr>
          <a:p>
            <a:pPr marL="266700" algn="just" defTabSz="732155">
              <a:spcBef>
                <a:spcPct val="50000"/>
              </a:spcBef>
              <a:buClrTx/>
              <a:buSzPct val="60000"/>
              <a:buFontTx/>
              <a:defRPr/>
            </a:pPr>
            <a:r>
              <a:rPr lang="en-US" altLang="zh-CN" sz="2900" noProof="0">
                <a:ln>
                  <a:noFill/>
                </a:ln>
                <a:solidFill>
                  <a:srgbClr val="003366"/>
                </a:solidFill>
                <a:effectLst/>
                <a:uLnTx/>
                <a:uFillTx/>
                <a:ea typeface="宋体" panose="02010600030101010101" pitchFamily="2" charset="-122"/>
                <a:cs typeface="Times New Roman" panose="02020603050405020304" pitchFamily="18" charset="0"/>
              </a:rPr>
              <a:t>We used KNRM as the benchmark and designed three test scenarios for experiments, the results are shown in Table 1 and Table 2.</a:t>
            </a:r>
            <a:endParaRPr lang="en-US" altLang="zh-CN" sz="2900" noProof="0">
              <a:ln>
                <a:noFill/>
              </a:ln>
              <a:solidFill>
                <a:srgbClr val="003366"/>
              </a:solidFill>
              <a:effectLst/>
              <a:uLnTx/>
              <a:uFillTx/>
              <a:ea typeface="宋体" panose="02010600030101010101" pitchFamily="2" charset="-122"/>
              <a:cs typeface="Times New Roman" panose="02020603050405020304" pitchFamily="18" charset="0"/>
            </a:endParaRPr>
          </a:p>
        </p:txBody>
      </p:sp>
      <p:sp>
        <p:nvSpPr>
          <p:cNvPr id="14" name="Text Box 192"/>
          <p:cNvSpPr txBox="1"/>
          <p:nvPr/>
        </p:nvSpPr>
        <p:spPr>
          <a:xfrm>
            <a:off x="33147000" y="11963400"/>
            <a:ext cx="9359900" cy="2583180"/>
          </a:xfrm>
          <a:prstGeom prst="rect">
            <a:avLst/>
          </a:prstGeom>
          <a:noFill/>
          <a:ln w="9525">
            <a:noFill/>
          </a:ln>
        </p:spPr>
        <p:txBody>
          <a:bodyPr wrap="square" lIns="143991" tIns="143991" rIns="143991" bIns="143991">
            <a:noAutofit/>
          </a:bodyPr>
          <a:p>
            <a:pPr marL="266700" algn="just" defTabSz="732155">
              <a:spcBef>
                <a:spcPct val="50000"/>
              </a:spcBef>
              <a:buClrTx/>
              <a:buSzPct val="60000"/>
              <a:buFontTx/>
              <a:defRPr/>
            </a:pPr>
            <a:r>
              <a:rPr lang="en-US" altLang="zh-CN" sz="2900" noProof="0">
                <a:ln>
                  <a:noFill/>
                </a:ln>
                <a:solidFill>
                  <a:srgbClr val="003366"/>
                </a:solidFill>
                <a:effectLst/>
                <a:uLnTx/>
                <a:uFillTx/>
                <a:ea typeface="宋体" panose="02010600030101010101" pitchFamily="2" charset="-122"/>
                <a:cs typeface="Times New Roman" panose="02020603050405020304" pitchFamily="18" charset="0"/>
              </a:rPr>
              <a:t>The experimental results show that after the introduction of KG, the ranking effect of GERM has been significantly improved compared with KNRM, especially the ranking accuracy of the top-ranked documents has been improved significantly.</a:t>
            </a:r>
            <a:endParaRPr lang="en-US" altLang="zh-CN" sz="2900" noProof="0">
              <a:ln>
                <a:noFill/>
              </a:ln>
              <a:solidFill>
                <a:srgbClr val="003366"/>
              </a:solidFill>
              <a:effectLst/>
              <a:uLnTx/>
              <a:uFillTx/>
              <a:ea typeface="宋体" panose="02010600030101010101" pitchFamily="2" charset="-122"/>
              <a:cs typeface="Times New Roman" panose="02020603050405020304" pitchFamily="18" charset="0"/>
            </a:endParaRPr>
          </a:p>
        </p:txBody>
      </p:sp>
      <p:pic>
        <p:nvPicPr>
          <p:cNvPr id="15" name="图片 14"/>
          <p:cNvPicPr>
            <a:picLocks noChangeAspect="1"/>
          </p:cNvPicPr>
          <p:nvPr/>
        </p:nvPicPr>
        <p:blipFill>
          <a:blip r:embed="rId6"/>
          <a:stretch>
            <a:fillRect/>
          </a:stretch>
        </p:blipFill>
        <p:spPr>
          <a:xfrm>
            <a:off x="34507170" y="6781800"/>
            <a:ext cx="6739255" cy="2164080"/>
          </a:xfrm>
          <a:prstGeom prst="rect">
            <a:avLst/>
          </a:prstGeom>
        </p:spPr>
      </p:pic>
      <p:pic>
        <p:nvPicPr>
          <p:cNvPr id="16" name="图片 15"/>
          <p:cNvPicPr>
            <a:picLocks noChangeAspect="1"/>
          </p:cNvPicPr>
          <p:nvPr/>
        </p:nvPicPr>
        <p:blipFill>
          <a:blip r:embed="rId7"/>
          <a:stretch>
            <a:fillRect/>
          </a:stretch>
        </p:blipFill>
        <p:spPr>
          <a:xfrm>
            <a:off x="34518600" y="9448800"/>
            <a:ext cx="6753225" cy="2190750"/>
          </a:xfrm>
          <a:prstGeom prst="rect">
            <a:avLst/>
          </a:prstGeom>
        </p:spPr>
      </p:pic>
      <p:sp>
        <p:nvSpPr>
          <p:cNvPr id="18" name="Text Box 192"/>
          <p:cNvSpPr txBox="1"/>
          <p:nvPr/>
        </p:nvSpPr>
        <p:spPr>
          <a:xfrm>
            <a:off x="34422715" y="6248400"/>
            <a:ext cx="6907530" cy="563880"/>
          </a:xfrm>
          <a:prstGeom prst="rect">
            <a:avLst/>
          </a:prstGeom>
          <a:noFill/>
          <a:ln w="9525">
            <a:noFill/>
          </a:ln>
        </p:spPr>
        <p:txBody>
          <a:bodyPr wrap="square" lIns="143991" tIns="143991" rIns="143991" bIns="143991">
            <a:spAutoFit/>
          </a:bodyPr>
          <a:p>
            <a:pPr defTabSz="732155"/>
            <a:r>
              <a:rPr lang="en-US" altLang="zh-CN" sz="1800" b="1" dirty="0">
                <a:solidFill>
                  <a:srgbClr val="003366"/>
                </a:solidFill>
                <a:latin typeface="Arial" panose="020B0604020202020204" pitchFamily="34" charset="0"/>
                <a:ea typeface="宋体" panose="02010600030101010101" pitchFamily="2" charset="-122"/>
              </a:rPr>
              <a:t>Table 1. DCTR-Test experimental results of KNRM and GERM</a:t>
            </a:r>
            <a:endParaRPr lang="en-US" altLang="zh-CN" sz="1800" b="1" dirty="0">
              <a:solidFill>
                <a:srgbClr val="003366"/>
              </a:solidFill>
              <a:latin typeface="Arial" panose="020B0604020202020204" pitchFamily="34" charset="0"/>
              <a:ea typeface="宋体" panose="02010600030101010101" pitchFamily="2" charset="-122"/>
            </a:endParaRPr>
          </a:p>
        </p:txBody>
      </p:sp>
      <p:sp>
        <p:nvSpPr>
          <p:cNvPr id="19" name="Text Box 192"/>
          <p:cNvSpPr txBox="1"/>
          <p:nvPr/>
        </p:nvSpPr>
        <p:spPr>
          <a:xfrm>
            <a:off x="34473515" y="8966200"/>
            <a:ext cx="6907530" cy="563880"/>
          </a:xfrm>
          <a:prstGeom prst="rect">
            <a:avLst/>
          </a:prstGeom>
          <a:noFill/>
          <a:ln w="9525">
            <a:noFill/>
          </a:ln>
        </p:spPr>
        <p:txBody>
          <a:bodyPr wrap="square" lIns="143991" tIns="143991" rIns="143991" bIns="143991">
            <a:spAutoFit/>
          </a:bodyPr>
          <a:p>
            <a:pPr defTabSz="732155"/>
            <a:r>
              <a:rPr lang="en-US" altLang="zh-CN" sz="1800" b="1" dirty="0">
                <a:solidFill>
                  <a:srgbClr val="003366"/>
                </a:solidFill>
                <a:latin typeface="Arial" panose="020B0604020202020204" pitchFamily="34" charset="0"/>
                <a:ea typeface="宋体" panose="02010600030101010101" pitchFamily="2" charset="-122"/>
              </a:rPr>
              <a:t>Table 1. TACM-Test experimental results of KNRM and GERM</a:t>
            </a:r>
            <a:endParaRPr lang="en-US" altLang="zh-CN" sz="1800" b="1" dirty="0">
              <a:solidFill>
                <a:srgbClr val="003366"/>
              </a:solidFill>
              <a:latin typeface="Arial" panose="020B0604020202020204" pitchFamily="34" charset="0"/>
              <a:ea typeface="宋体" panose="02010600030101010101" pitchFamily="2" charset="-122"/>
            </a:endParaRPr>
          </a:p>
        </p:txBody>
      </p:sp>
      <p:sp>
        <p:nvSpPr>
          <p:cNvPr id="20" name="矩形 19"/>
          <p:cNvSpPr/>
          <p:nvPr/>
        </p:nvSpPr>
        <p:spPr>
          <a:xfrm>
            <a:off x="1219835" y="5867400"/>
            <a:ext cx="9974580" cy="1021080"/>
          </a:xfrm>
          <a:prstGeom prst="rect">
            <a:avLst/>
          </a:prstGeom>
          <a:solidFill>
            <a:srgbClr val="B9C6D5"/>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3846830" rtl="0" eaLnBrk="0" fontAlgn="base" latinLnBrk="0" hangingPunct="0">
              <a:lnSpc>
                <a:spcPct val="100000"/>
              </a:lnSpc>
              <a:spcBef>
                <a:spcPct val="0"/>
              </a:spcBef>
              <a:spcAft>
                <a:spcPct val="0"/>
              </a:spcAft>
              <a:buClrTx/>
              <a:buSzTx/>
              <a:buFontTx/>
              <a:buNone/>
            </a:pPr>
            <a:endParaRPr kumimoji="0" lang="en-US" altLang="zh-CN" sz="10100" b="0" i="0" u="none" strike="noStrike" cap="none" normalizeH="0" baseline="0" smtClean="0">
              <a:ln>
                <a:noFill/>
              </a:ln>
              <a:solidFill>
                <a:schemeClr val="tx1"/>
              </a:solidFill>
              <a:effectLst/>
              <a:latin typeface="Times New Roman" panose="02020603050405020304" pitchFamily="18" charset="0"/>
            </a:endParaRPr>
          </a:p>
        </p:txBody>
      </p:sp>
      <p:sp>
        <p:nvSpPr>
          <p:cNvPr id="21" name="文本框 20"/>
          <p:cNvSpPr txBox="1"/>
          <p:nvPr/>
        </p:nvSpPr>
        <p:spPr>
          <a:xfrm>
            <a:off x="1448435" y="5943600"/>
            <a:ext cx="7309485" cy="944880"/>
          </a:xfrm>
          <a:prstGeom prst="rect">
            <a:avLst/>
          </a:prstGeom>
          <a:noFill/>
        </p:spPr>
        <p:txBody>
          <a:bodyPr wrap="square" rtlCol="0">
            <a:noAutofit/>
          </a:bodyPr>
          <a:p>
            <a:pPr marL="304800" marR="0" lvl="0" indent="-304800" algn="l" defTabSz="732155" rtl="0" fontAlgn="base" latinLnBrk="0">
              <a:lnSpc>
                <a:spcPct val="100000"/>
              </a:lnSpc>
              <a:spcBef>
                <a:spcPct val="50000"/>
              </a:spcBef>
              <a:buClrTx/>
              <a:buSzTx/>
              <a:buFontTx/>
              <a:buNone/>
              <a:defRPr/>
            </a:pPr>
            <a:r>
              <a:rPr lang="en-GB" altLang="zh-CN" sz="4000" b="1" noProof="0" dirty="0">
                <a:ln>
                  <a:noFill/>
                </a:ln>
                <a:solidFill>
                  <a:srgbClr val="003366"/>
                </a:solidFill>
                <a:effectLst/>
                <a:uLnTx/>
                <a:uFillTx/>
                <a:ea typeface="宋体" panose="02010600030101010101" pitchFamily="2" charset="-122"/>
                <a:cs typeface="Times New Roman" panose="02020603050405020304" pitchFamily="18" charset="0"/>
                <a:sym typeface="+mn-ea"/>
              </a:rPr>
              <a:t>Abstract</a:t>
            </a:r>
            <a:endParaRPr lang="en-GB" altLang="zh-CN" sz="4000" b="1" noProof="0" dirty="0">
              <a:ln>
                <a:noFill/>
              </a:ln>
              <a:solidFill>
                <a:srgbClr val="003366"/>
              </a:solidFill>
              <a:effectLst/>
              <a:uLnTx/>
              <a:uFillTx/>
              <a:ea typeface="宋体" panose="02010600030101010101" pitchFamily="2" charset="-122"/>
              <a:cs typeface="Times New Roman" panose="02020603050405020304" pitchFamily="18" charset="0"/>
            </a:endParaRPr>
          </a:p>
        </p:txBody>
      </p:sp>
      <p:sp>
        <p:nvSpPr>
          <p:cNvPr id="22" name="矩形 21"/>
          <p:cNvSpPr/>
          <p:nvPr/>
        </p:nvSpPr>
        <p:spPr>
          <a:xfrm>
            <a:off x="1219200" y="14325600"/>
            <a:ext cx="9974580" cy="1021080"/>
          </a:xfrm>
          <a:prstGeom prst="rect">
            <a:avLst/>
          </a:prstGeom>
          <a:solidFill>
            <a:srgbClr val="B9C6D5"/>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3846830" rtl="0" eaLnBrk="0" fontAlgn="base" latinLnBrk="0" hangingPunct="0">
              <a:lnSpc>
                <a:spcPct val="100000"/>
              </a:lnSpc>
              <a:spcBef>
                <a:spcPct val="0"/>
              </a:spcBef>
              <a:spcAft>
                <a:spcPct val="0"/>
              </a:spcAft>
              <a:buClrTx/>
              <a:buSzTx/>
              <a:buFontTx/>
              <a:buNone/>
            </a:pPr>
            <a:endParaRPr kumimoji="0" lang="en-US" altLang="zh-CN" sz="10100" b="0" i="0" u="none" strike="noStrike" cap="none" normalizeH="0" baseline="0" smtClean="0">
              <a:ln>
                <a:noFill/>
              </a:ln>
              <a:solidFill>
                <a:schemeClr val="tx1"/>
              </a:solidFill>
              <a:effectLst/>
              <a:latin typeface="Times New Roman" panose="02020603050405020304" pitchFamily="18" charset="0"/>
            </a:endParaRPr>
          </a:p>
        </p:txBody>
      </p:sp>
      <p:sp>
        <p:nvSpPr>
          <p:cNvPr id="23" name="文本框 22"/>
          <p:cNvSpPr txBox="1"/>
          <p:nvPr/>
        </p:nvSpPr>
        <p:spPr>
          <a:xfrm>
            <a:off x="1447800" y="14401800"/>
            <a:ext cx="7309485" cy="944880"/>
          </a:xfrm>
          <a:prstGeom prst="rect">
            <a:avLst/>
          </a:prstGeom>
          <a:noFill/>
        </p:spPr>
        <p:txBody>
          <a:bodyPr wrap="square" rtlCol="0">
            <a:noAutofit/>
          </a:bodyPr>
          <a:p>
            <a:pPr marL="304800" marR="0" lvl="0" indent="-304800" algn="l" defTabSz="732155" rtl="0" fontAlgn="base" latinLnBrk="0">
              <a:lnSpc>
                <a:spcPct val="100000"/>
              </a:lnSpc>
              <a:spcBef>
                <a:spcPct val="50000"/>
              </a:spcBef>
              <a:buClrTx/>
              <a:buSzTx/>
              <a:buFontTx/>
              <a:buNone/>
              <a:defRPr/>
            </a:pPr>
            <a:r>
              <a:rPr lang="en-US" altLang="en-GB" sz="4000" b="1" noProof="0" dirty="0">
                <a:ln>
                  <a:noFill/>
                </a:ln>
                <a:solidFill>
                  <a:srgbClr val="003366"/>
                </a:solidFill>
                <a:effectLst/>
                <a:uLnTx/>
                <a:uFillTx/>
                <a:ea typeface="宋体" panose="02010600030101010101" pitchFamily="2" charset="-122"/>
                <a:cs typeface="Times New Roman" panose="02020603050405020304" pitchFamily="18" charset="0"/>
              </a:rPr>
              <a:t>Introduction</a:t>
            </a:r>
            <a:endParaRPr lang="en-US" altLang="en-GB" sz="4000" b="1" noProof="0" dirty="0">
              <a:ln>
                <a:noFill/>
              </a:ln>
              <a:solidFill>
                <a:srgbClr val="003366"/>
              </a:solidFill>
              <a:effectLst/>
              <a:uLnTx/>
              <a:uFillTx/>
              <a:ea typeface="宋体" panose="02010600030101010101" pitchFamily="2" charset="-122"/>
              <a:cs typeface="Times New Roman" panose="02020603050405020304" pitchFamily="18" charset="0"/>
            </a:endParaRPr>
          </a:p>
        </p:txBody>
      </p:sp>
      <p:sp>
        <p:nvSpPr>
          <p:cNvPr id="24" name="矩形 23"/>
          <p:cNvSpPr/>
          <p:nvPr/>
        </p:nvSpPr>
        <p:spPr>
          <a:xfrm>
            <a:off x="11962130" y="5905500"/>
            <a:ext cx="9745345" cy="1021080"/>
          </a:xfrm>
          <a:prstGeom prst="rect">
            <a:avLst/>
          </a:prstGeom>
          <a:solidFill>
            <a:srgbClr val="B9C6D5"/>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3846830" rtl="0" eaLnBrk="0" fontAlgn="base" latinLnBrk="0" hangingPunct="0">
              <a:lnSpc>
                <a:spcPct val="100000"/>
              </a:lnSpc>
              <a:spcBef>
                <a:spcPct val="0"/>
              </a:spcBef>
              <a:spcAft>
                <a:spcPct val="0"/>
              </a:spcAft>
              <a:buClrTx/>
              <a:buSzTx/>
              <a:buFontTx/>
              <a:buNone/>
            </a:pPr>
            <a:endParaRPr kumimoji="0" lang="en-US" altLang="zh-CN" sz="10100" b="0" i="0" u="none" strike="noStrike" cap="none" normalizeH="0" baseline="0" smtClean="0">
              <a:ln>
                <a:noFill/>
              </a:ln>
              <a:solidFill>
                <a:schemeClr val="tx1"/>
              </a:solidFill>
              <a:effectLst/>
              <a:latin typeface="Times New Roman" panose="02020603050405020304" pitchFamily="18" charset="0"/>
            </a:endParaRPr>
          </a:p>
        </p:txBody>
      </p:sp>
      <p:sp>
        <p:nvSpPr>
          <p:cNvPr id="25" name="文本框 24"/>
          <p:cNvSpPr txBox="1"/>
          <p:nvPr/>
        </p:nvSpPr>
        <p:spPr>
          <a:xfrm>
            <a:off x="12190730" y="5981700"/>
            <a:ext cx="7141210" cy="944880"/>
          </a:xfrm>
          <a:prstGeom prst="rect">
            <a:avLst/>
          </a:prstGeom>
          <a:noFill/>
        </p:spPr>
        <p:txBody>
          <a:bodyPr wrap="square" rtlCol="0">
            <a:noAutofit/>
          </a:bodyPr>
          <a:p>
            <a:pPr marL="304800" marR="0" lvl="0" indent="-304800" algn="l" defTabSz="732155" rtl="0" fontAlgn="base" latinLnBrk="0">
              <a:lnSpc>
                <a:spcPct val="100000"/>
              </a:lnSpc>
              <a:spcBef>
                <a:spcPct val="50000"/>
              </a:spcBef>
              <a:buClrTx/>
              <a:buSzTx/>
              <a:buFontTx/>
              <a:buNone/>
              <a:defRPr/>
            </a:pPr>
            <a:r>
              <a:rPr lang="en-US" altLang="en-GB" sz="4000" b="1" noProof="0" dirty="0">
                <a:ln>
                  <a:noFill/>
                </a:ln>
                <a:solidFill>
                  <a:srgbClr val="003366"/>
                </a:solidFill>
                <a:effectLst/>
                <a:uLnTx/>
                <a:uFillTx/>
                <a:ea typeface="宋体" panose="02010600030101010101" pitchFamily="2" charset="-122"/>
                <a:cs typeface="Times New Roman" panose="02020603050405020304" pitchFamily="18" charset="0"/>
                <a:sym typeface="+mn-ea"/>
              </a:rPr>
              <a:t>Methods</a:t>
            </a:r>
            <a:endParaRPr lang="en-US" altLang="en-GB" sz="4000" b="1" noProof="0" dirty="0">
              <a:ln>
                <a:noFill/>
              </a:ln>
              <a:solidFill>
                <a:srgbClr val="003366"/>
              </a:solidFill>
              <a:effectLst/>
              <a:uLnTx/>
              <a:uFillTx/>
              <a:ea typeface="宋体" panose="02010600030101010101" pitchFamily="2" charset="-122"/>
              <a:cs typeface="Times New Roman" panose="02020603050405020304" pitchFamily="18" charset="0"/>
              <a:sym typeface="+mn-ea"/>
            </a:endParaRPr>
          </a:p>
        </p:txBody>
      </p:sp>
      <p:sp>
        <p:nvSpPr>
          <p:cNvPr id="26" name="矩形 25"/>
          <p:cNvSpPr/>
          <p:nvPr/>
        </p:nvSpPr>
        <p:spPr>
          <a:xfrm>
            <a:off x="22437090" y="18211800"/>
            <a:ext cx="10088245" cy="918845"/>
          </a:xfrm>
          <a:prstGeom prst="rect">
            <a:avLst/>
          </a:prstGeom>
          <a:solidFill>
            <a:srgbClr val="B9C6D5"/>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3846830" rtl="0" eaLnBrk="0" fontAlgn="base" latinLnBrk="0" hangingPunct="0">
              <a:lnSpc>
                <a:spcPct val="100000"/>
              </a:lnSpc>
              <a:spcBef>
                <a:spcPct val="0"/>
              </a:spcBef>
              <a:spcAft>
                <a:spcPct val="0"/>
              </a:spcAft>
              <a:buClrTx/>
              <a:buSzTx/>
              <a:buFontTx/>
              <a:buNone/>
            </a:pPr>
            <a:endParaRPr kumimoji="0" lang="en-US" altLang="zh-CN" sz="10100" b="0" i="0" u="none" strike="noStrike" cap="none" normalizeH="0" baseline="0" smtClean="0">
              <a:ln>
                <a:noFill/>
              </a:ln>
              <a:solidFill>
                <a:schemeClr val="tx1"/>
              </a:solidFill>
              <a:effectLst/>
              <a:latin typeface="Times New Roman" panose="02020603050405020304" pitchFamily="18" charset="0"/>
            </a:endParaRPr>
          </a:p>
        </p:txBody>
      </p:sp>
      <p:sp>
        <p:nvSpPr>
          <p:cNvPr id="27" name="文本框 26"/>
          <p:cNvSpPr txBox="1"/>
          <p:nvPr/>
        </p:nvSpPr>
        <p:spPr>
          <a:xfrm>
            <a:off x="22665690" y="18288000"/>
            <a:ext cx="7141210" cy="944880"/>
          </a:xfrm>
          <a:prstGeom prst="rect">
            <a:avLst/>
          </a:prstGeom>
          <a:noFill/>
        </p:spPr>
        <p:txBody>
          <a:bodyPr wrap="square" rtlCol="0">
            <a:noAutofit/>
          </a:bodyPr>
          <a:p>
            <a:pPr marL="304800" marR="0" lvl="0" indent="-304800" algn="l" defTabSz="732155" rtl="0" fontAlgn="base" latinLnBrk="0">
              <a:lnSpc>
                <a:spcPct val="100000"/>
              </a:lnSpc>
              <a:spcBef>
                <a:spcPct val="50000"/>
              </a:spcBef>
              <a:buClrTx/>
              <a:buSzTx/>
              <a:buFontTx/>
              <a:buNone/>
              <a:defRPr/>
            </a:pPr>
            <a:r>
              <a:rPr lang="en-US" altLang="en-GB" sz="4000" b="1" noProof="0" dirty="0">
                <a:ln>
                  <a:noFill/>
                </a:ln>
                <a:solidFill>
                  <a:srgbClr val="003366"/>
                </a:solidFill>
                <a:effectLst/>
                <a:uLnTx/>
                <a:uFillTx/>
                <a:ea typeface="宋体" panose="02010600030101010101" pitchFamily="2" charset="-122"/>
                <a:cs typeface="Times New Roman" panose="02020603050405020304" pitchFamily="18" charset="0"/>
                <a:sym typeface="+mn-ea"/>
              </a:rPr>
              <a:t>Result</a:t>
            </a:r>
            <a:endParaRPr lang="en-US" altLang="en-GB" sz="4000" b="1" noProof="0" dirty="0">
              <a:ln>
                <a:noFill/>
              </a:ln>
              <a:solidFill>
                <a:srgbClr val="003366"/>
              </a:solidFill>
              <a:effectLst/>
              <a:uLnTx/>
              <a:uFillTx/>
              <a:ea typeface="宋体" panose="02010600030101010101" pitchFamily="2" charset="-122"/>
              <a:cs typeface="Times New Roman" panose="02020603050405020304" pitchFamily="18" charset="0"/>
              <a:sym typeface="+mn-ea"/>
            </a:endParaRPr>
          </a:p>
        </p:txBody>
      </p:sp>
      <p:sp>
        <p:nvSpPr>
          <p:cNvPr id="28" name="矩形 27"/>
          <p:cNvSpPr/>
          <p:nvPr/>
        </p:nvSpPr>
        <p:spPr>
          <a:xfrm>
            <a:off x="33192720" y="15773400"/>
            <a:ext cx="9528175" cy="946150"/>
          </a:xfrm>
          <a:prstGeom prst="rect">
            <a:avLst/>
          </a:prstGeom>
          <a:solidFill>
            <a:srgbClr val="B9C6D5"/>
          </a:solid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p>
            <a:pPr marL="0" marR="0" indent="0" algn="l" defTabSz="3846830" rtl="0" eaLnBrk="0" fontAlgn="base" latinLnBrk="0" hangingPunct="0">
              <a:lnSpc>
                <a:spcPct val="100000"/>
              </a:lnSpc>
              <a:spcBef>
                <a:spcPct val="0"/>
              </a:spcBef>
              <a:spcAft>
                <a:spcPct val="0"/>
              </a:spcAft>
              <a:buClrTx/>
              <a:buSzTx/>
              <a:buFontTx/>
              <a:buNone/>
            </a:pPr>
            <a:endParaRPr kumimoji="0" lang="en-US" altLang="zh-CN" sz="10100" b="0" i="0" u="none" strike="noStrike" cap="none" normalizeH="0" baseline="0" smtClean="0">
              <a:ln>
                <a:noFill/>
              </a:ln>
              <a:solidFill>
                <a:schemeClr val="tx1"/>
              </a:solidFill>
              <a:effectLst/>
              <a:latin typeface="Times New Roman" panose="02020603050405020304" pitchFamily="18" charset="0"/>
            </a:endParaRPr>
          </a:p>
        </p:txBody>
      </p:sp>
      <p:sp>
        <p:nvSpPr>
          <p:cNvPr id="29" name="文本框 28"/>
          <p:cNvSpPr txBox="1"/>
          <p:nvPr/>
        </p:nvSpPr>
        <p:spPr>
          <a:xfrm>
            <a:off x="33421320" y="15849600"/>
            <a:ext cx="7025005" cy="944880"/>
          </a:xfrm>
          <a:prstGeom prst="rect">
            <a:avLst/>
          </a:prstGeom>
          <a:noFill/>
        </p:spPr>
        <p:txBody>
          <a:bodyPr wrap="square" rtlCol="0">
            <a:noAutofit/>
          </a:bodyPr>
          <a:p>
            <a:pPr marL="304800" marR="0" lvl="0" indent="-304800" algn="l" defTabSz="732155" rtl="0" fontAlgn="base" latinLnBrk="0">
              <a:lnSpc>
                <a:spcPct val="100000"/>
              </a:lnSpc>
              <a:spcBef>
                <a:spcPct val="50000"/>
              </a:spcBef>
              <a:buClrTx/>
              <a:buSzTx/>
              <a:buFontTx/>
              <a:buNone/>
              <a:defRPr/>
            </a:pPr>
            <a:r>
              <a:rPr lang="en-US" altLang="en-GB" sz="4000" b="1" noProof="0" dirty="0">
                <a:ln>
                  <a:noFill/>
                </a:ln>
                <a:solidFill>
                  <a:srgbClr val="003366"/>
                </a:solidFill>
                <a:effectLst/>
                <a:uLnTx/>
                <a:uFillTx/>
                <a:ea typeface="宋体" panose="02010600030101010101" pitchFamily="2" charset="-122"/>
                <a:cs typeface="Times New Roman" panose="02020603050405020304" pitchFamily="18" charset="0"/>
                <a:sym typeface="+mn-ea"/>
              </a:rPr>
              <a:t>Conclusions</a:t>
            </a:r>
            <a:endParaRPr lang="en-US" altLang="en-GB" sz="4000" b="1" noProof="0" dirty="0">
              <a:ln>
                <a:noFill/>
              </a:ln>
              <a:solidFill>
                <a:srgbClr val="003366"/>
              </a:solidFill>
              <a:effectLst/>
              <a:uLnTx/>
              <a:uFillTx/>
              <a:ea typeface="宋体" panose="02010600030101010101" pitchFamily="2" charset="-122"/>
              <a:cs typeface="Times New Roman" panose="02020603050405020304" pitchFamily="18" charset="0"/>
              <a:sym typeface="+mn-ea"/>
            </a:endParaRPr>
          </a:p>
        </p:txBody>
      </p:sp>
    </p:spTree>
  </p:cSld>
  <p:clrMapOvr>
    <a:masterClrMapping/>
  </p:clrMapOvr>
</p:sld>
</file>

<file path=ppt/tags/tag1.xml><?xml version="1.0" encoding="utf-8"?>
<p:tagLst xmlns:p="http://schemas.openxmlformats.org/presentationml/2006/main">
  <p:tag name="KSO_WPP_MARK_KEY" val="d720dadd-92f2-455f-a7db-c28e50f70933"/>
  <p:tag name="COMMONDATA" val="eyJoZGlkIjoiYjU4ODM2OTA0OWIzZTkyOTBiNGJjZjkzMjMxMzRiYTUifQ=="/>
</p:tagLst>
</file>

<file path=ppt/theme/theme1.xml><?xml version="1.0" encoding="utf-8"?>
<a:theme xmlns:a="http://schemas.openxmlformats.org/drawingml/2006/main" name="Childrens drawings on blue design template">
  <a:themeElements>
    <a:clrScheme name="Childrens drawings on blue design template 1">
      <a:dk1>
        <a:srgbClr val="000066"/>
      </a:dk1>
      <a:lt1>
        <a:srgbClr val="FFFFFF"/>
      </a:lt1>
      <a:dk2>
        <a:srgbClr val="4A8AC4"/>
      </a:dk2>
      <a:lt2>
        <a:srgbClr val="F7CC17"/>
      </a:lt2>
      <a:accent1>
        <a:srgbClr val="CDCD1F"/>
      </a:accent1>
      <a:accent2>
        <a:srgbClr val="368D2D"/>
      </a:accent2>
      <a:accent3>
        <a:srgbClr val="B1C4DE"/>
      </a:accent3>
      <a:accent4>
        <a:srgbClr val="DADADA"/>
      </a:accent4>
      <a:accent5>
        <a:srgbClr val="E3E3AB"/>
      </a:accent5>
      <a:accent6>
        <a:srgbClr val="307F28"/>
      </a:accent6>
      <a:hlink>
        <a:srgbClr val="0066FF"/>
      </a:hlink>
      <a:folHlink>
        <a:srgbClr val="FF9900"/>
      </a:folHlink>
    </a:clrScheme>
    <a:fontScheme name="Childrens drawings on blue design templat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3846830" rtl="0" eaLnBrk="0" fontAlgn="base" latinLnBrk="0" hangingPunct="0">
          <a:lnSpc>
            <a:spcPct val="100000"/>
          </a:lnSpc>
          <a:spcBef>
            <a:spcPct val="0"/>
          </a:spcBef>
          <a:spcAft>
            <a:spcPct val="0"/>
          </a:spcAft>
          <a:buClrTx/>
          <a:buSzTx/>
          <a:buFontTx/>
          <a:buNone/>
          <a:defRPr kumimoji="0" lang="en-US" altLang="zh-CN" sz="101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3846830" rtl="0" eaLnBrk="0" fontAlgn="base" latinLnBrk="0" hangingPunct="0">
          <a:lnSpc>
            <a:spcPct val="100000"/>
          </a:lnSpc>
          <a:spcBef>
            <a:spcPct val="0"/>
          </a:spcBef>
          <a:spcAft>
            <a:spcPct val="0"/>
          </a:spcAft>
          <a:buClrTx/>
          <a:buSzTx/>
          <a:buFontTx/>
          <a:buNone/>
          <a:defRPr kumimoji="0" lang="en-US" altLang="zh-CN" sz="101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Childrens drawings on blue design template 1">
        <a:dk1>
          <a:srgbClr val="000066"/>
        </a:dk1>
        <a:lt1>
          <a:srgbClr val="FFFFFF"/>
        </a:lt1>
        <a:dk2>
          <a:srgbClr val="4A8AC4"/>
        </a:dk2>
        <a:lt2>
          <a:srgbClr val="F7CC17"/>
        </a:lt2>
        <a:accent1>
          <a:srgbClr val="CDCD1F"/>
        </a:accent1>
        <a:accent2>
          <a:srgbClr val="368D2D"/>
        </a:accent2>
        <a:accent3>
          <a:srgbClr val="B1C4DE"/>
        </a:accent3>
        <a:accent4>
          <a:srgbClr val="DADADA"/>
        </a:accent4>
        <a:accent5>
          <a:srgbClr val="E3E3AB"/>
        </a:accent5>
        <a:accent6>
          <a:srgbClr val="307F28"/>
        </a:accent6>
        <a:hlink>
          <a:srgbClr val="0066FF"/>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Childrens drawings on blue design template</Template>
  <TotalTime>0</TotalTime>
  <Words>3661</Words>
  <Application>WPS 演示</Application>
  <PresentationFormat>自定义</PresentationFormat>
  <Paragraphs>67</Paragraphs>
  <Slides>1</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vt:i4>
      </vt:variant>
    </vt:vector>
  </HeadingPairs>
  <TitlesOfParts>
    <vt:vector size="11" baseType="lpstr">
      <vt:lpstr>Arial</vt:lpstr>
      <vt:lpstr>宋体</vt:lpstr>
      <vt:lpstr>Wingdings</vt:lpstr>
      <vt:lpstr>Times New Roman</vt:lpstr>
      <vt:lpstr>Monotype Sorts</vt:lpstr>
      <vt:lpstr>Wingdings</vt:lpstr>
      <vt:lpstr>微软雅黑</vt:lpstr>
      <vt:lpstr>Arial Unicode MS</vt:lpstr>
      <vt:lpstr>Tahoma</vt:lpstr>
      <vt:lpstr>Childrens drawings on blue design template</vt:lpstr>
      <vt:lpstr>Knowledge Graph-Based Semantic Ranking for Efficient Semantic Query</vt:lpstr>
    </vt:vector>
  </TitlesOfParts>
  <Company>Graphicsland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mr张</dc:creator>
  <dc:description>www.MakeSigns.com
1.800.347.2744</dc:description>
  <cp:lastModifiedBy>义</cp:lastModifiedBy>
  <cp:revision>78</cp:revision>
  <dcterms:created xsi:type="dcterms:W3CDTF">2007-11-15T17:04:00Z</dcterms:created>
  <dcterms:modified xsi:type="dcterms:W3CDTF">2022-10-20T08:01:37Z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TC011408101033</vt:lpwstr>
  </property>
  <property fmtid="{D5CDD505-2E9C-101B-9397-08002B2CF9AE}" pid="3" name="ICV">
    <vt:lpwstr>D0F962B203654C50A3B91C4964FBAE3A</vt:lpwstr>
  </property>
  <property fmtid="{D5CDD505-2E9C-101B-9397-08002B2CF9AE}" pid="4" name="KSOProductBuildVer">
    <vt:lpwstr>2052-11.1.0.12598</vt:lpwstr>
  </property>
</Properties>
</file>