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Lst>
  <p:sldSz cx="43891200" cy="21945600"/>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sz="10100" b="0" i="0" u="none" kern="1200" baseline="0">
        <a:solidFill>
          <a:schemeClr val="tx1"/>
        </a:solidFill>
        <a:latin typeface="Times New Roman" panose="02020603050405020304" pitchFamily="18" charset="0"/>
        <a:ea typeface="+mn-ea"/>
        <a:cs typeface="+mn-cs"/>
      </a:defRPr>
    </a:lvl1pPr>
    <a:lvl2pPr marL="457200" lvl="1" indent="0" algn="l" defTabSz="914400" rtl="0" eaLnBrk="0" fontAlgn="base" latinLnBrk="0" hangingPunct="0">
      <a:lnSpc>
        <a:spcPct val="100000"/>
      </a:lnSpc>
      <a:spcBef>
        <a:spcPct val="0"/>
      </a:spcBef>
      <a:spcAft>
        <a:spcPct val="0"/>
      </a:spcAft>
      <a:buNone/>
      <a:defRPr sz="10100"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sz="10100"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sz="10100"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sz="10100" b="0" i="0" u="none" kern="1200" baseline="0">
        <a:solidFill>
          <a:schemeClr val="tx1"/>
        </a:solidFill>
        <a:latin typeface="Times New Roman" panose="02020603050405020304" pitchFamily="18" charset="0"/>
        <a:ea typeface="+mn-ea"/>
        <a:cs typeface="+mn-cs"/>
      </a:defRPr>
    </a:lvl5pPr>
    <a:lvl6pPr marL="2286000" lvl="5" indent="0" algn="l" defTabSz="914400" rtl="0" eaLnBrk="0" fontAlgn="base" latinLnBrk="0" hangingPunct="0">
      <a:lnSpc>
        <a:spcPct val="100000"/>
      </a:lnSpc>
      <a:spcBef>
        <a:spcPct val="0"/>
      </a:spcBef>
      <a:spcAft>
        <a:spcPct val="0"/>
      </a:spcAft>
      <a:buNone/>
      <a:defRPr sz="10100" b="0" i="0" u="none" kern="1200" baseline="0">
        <a:solidFill>
          <a:schemeClr val="tx1"/>
        </a:solidFill>
        <a:latin typeface="Times New Roman" panose="02020603050405020304" pitchFamily="18" charset="0"/>
        <a:ea typeface="+mn-ea"/>
        <a:cs typeface="+mn-cs"/>
      </a:defRPr>
    </a:lvl6pPr>
    <a:lvl7pPr marL="2743200" lvl="6" indent="0" algn="l" defTabSz="914400" rtl="0" eaLnBrk="0" fontAlgn="base" latinLnBrk="0" hangingPunct="0">
      <a:lnSpc>
        <a:spcPct val="100000"/>
      </a:lnSpc>
      <a:spcBef>
        <a:spcPct val="0"/>
      </a:spcBef>
      <a:spcAft>
        <a:spcPct val="0"/>
      </a:spcAft>
      <a:buNone/>
      <a:defRPr sz="10100" b="0" i="0" u="none" kern="1200" baseline="0">
        <a:solidFill>
          <a:schemeClr val="tx1"/>
        </a:solidFill>
        <a:latin typeface="Times New Roman" panose="02020603050405020304" pitchFamily="18" charset="0"/>
        <a:ea typeface="+mn-ea"/>
        <a:cs typeface="+mn-cs"/>
      </a:defRPr>
    </a:lvl7pPr>
    <a:lvl8pPr marL="3200400" lvl="7" indent="0" algn="l" defTabSz="914400" rtl="0" eaLnBrk="0" fontAlgn="base" latinLnBrk="0" hangingPunct="0">
      <a:lnSpc>
        <a:spcPct val="100000"/>
      </a:lnSpc>
      <a:spcBef>
        <a:spcPct val="0"/>
      </a:spcBef>
      <a:spcAft>
        <a:spcPct val="0"/>
      </a:spcAft>
      <a:buNone/>
      <a:defRPr sz="10100" b="0" i="0" u="none" kern="1200" baseline="0">
        <a:solidFill>
          <a:schemeClr val="tx1"/>
        </a:solidFill>
        <a:latin typeface="Times New Roman" panose="02020603050405020304" pitchFamily="18" charset="0"/>
        <a:ea typeface="+mn-ea"/>
        <a:cs typeface="+mn-cs"/>
      </a:defRPr>
    </a:lvl8pPr>
    <a:lvl9pPr marL="3657600" lvl="8" indent="0" algn="l" defTabSz="914400" rtl="0" eaLnBrk="0" fontAlgn="base" latinLnBrk="0" hangingPunct="0">
      <a:lnSpc>
        <a:spcPct val="100000"/>
      </a:lnSpc>
      <a:spcBef>
        <a:spcPct val="0"/>
      </a:spcBef>
      <a:spcAft>
        <a:spcPct val="0"/>
      </a:spcAft>
      <a:buNone/>
      <a:defRPr sz="10100" b="0" i="0" u="none" kern="1200" baseline="0">
        <a:solidFill>
          <a:schemeClr val="tx1"/>
        </a:solidFill>
        <a:latin typeface="Times New Roman" panose="02020603050405020304"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B9C6D5"/>
    <a:srgbClr val="66FF66"/>
    <a:srgbClr val="003366"/>
    <a:srgbClr val="008000"/>
    <a:srgbClr val="3968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48"/>
  </p:normalViewPr>
  <p:slideViewPr>
    <p:cSldViewPr showGuides="1">
      <p:cViewPr varScale="1">
        <p:scale>
          <a:sx n="27" d="100"/>
          <a:sy n="27" d="100"/>
        </p:scale>
        <p:origin x="461" y="67"/>
      </p:cViewPr>
      <p:guideLst>
        <p:guide orient="horz" pos="6864"/>
        <p:guide pos="13824"/>
      </p:guideLst>
    </p:cSldViewPr>
  </p:slideViewPr>
  <p:notesTextViewPr>
    <p:cViewPr>
      <p:scale>
        <a:sx n="100" d="100"/>
        <a:sy n="100" d="100"/>
      </p:scale>
      <p:origin x="0" y="0"/>
    </p:cViewPr>
  </p:notesTextViewPr>
  <p:sorterViewPr showFormatting="0">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22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2052" name="Rectangle 4"/>
          <p:cNvSpPr>
            <a:spLocks noRot="1" noTextEdit="1"/>
          </p:cNvSpPr>
          <p:nvPr>
            <p:ph type="sldImg" idx="2"/>
          </p:nvPr>
        </p:nvSpPr>
        <p:spPr>
          <a:xfrm>
            <a:off x="0" y="685800"/>
            <a:ext cx="6858000" cy="3429000"/>
          </a:xfrm>
          <a:prstGeom prst="rect">
            <a:avLst/>
          </a:prstGeom>
          <a:noFill/>
          <a:ln w="9525" cap="flat" cmpd="sng">
            <a:solidFill>
              <a:srgbClr val="000000"/>
            </a:solidFill>
            <a:prstDash val="solid"/>
            <a:miter/>
            <a:headEnd type="none" w="med" len="med"/>
            <a:tailEnd type="none" w="med" len="med"/>
          </a:ln>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t>Click to edit Master text styles</a:t>
            </a:r>
            <a:endPar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t>Second level</a:t>
            </a:r>
            <a:endPar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t>Third level</a:t>
            </a:r>
            <a:endPar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t>Fourth level</a:t>
            </a:r>
            <a:endPar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t>Fifth level</a:t>
            </a:r>
            <a:endPar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22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fld id="{93E11A57-7855-45DC-8B9A-F17D894158CF}" type="slidenum">
              <a:rPr kumimoji="0"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fld>
            <a:endParaRPr kumimoji="0"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7"/>
          <p:cNvSpPr txBox="1">
            <a:spLocks noGrp="1"/>
          </p:cNvSpPr>
          <p:nvPr>
            <p:ph type="sldNum" sz="quarter"/>
          </p:nvPr>
        </p:nvSpPr>
        <p:spPr>
          <a:xfrm>
            <a:off x="3884613" y="8685213"/>
            <a:ext cx="2971800" cy="457200"/>
          </a:xfrm>
          <a:prstGeom prst="rect">
            <a:avLst/>
          </a:prstGeom>
          <a:noFill/>
          <a:ln w="9525">
            <a:noFill/>
          </a:ln>
        </p:spPr>
        <p:txBody>
          <a:bodyPr anchor="b" anchorCtr="0"/>
          <a:p>
            <a:pPr lvl="0" algn="r"/>
            <a:fld id="{9A0DB2DC-4C9A-4742-B13C-FB6460FD3503}" type="slidenum">
              <a:rPr lang="en-US" altLang="zh-CN" sz="1200" dirty="0">
                <a:ea typeface="宋体" panose="02010600030101010101" pitchFamily="2" charset="-122"/>
              </a:rPr>
            </a:fld>
            <a:endParaRPr lang="en-US" altLang="zh-CN" sz="1200" dirty="0">
              <a:ea typeface="宋体" panose="02010600030101010101" pitchFamily="2" charset="-122"/>
            </a:endParaRPr>
          </a:p>
        </p:txBody>
      </p:sp>
      <p:sp>
        <p:nvSpPr>
          <p:cNvPr id="4099" name="Rectangle 2"/>
          <p:cNvSpPr>
            <a:spLocks noRot="1" noTextEdit="1"/>
          </p:cNvSpPr>
          <p:nvPr>
            <p:ph type="sldImg"/>
          </p:nvPr>
        </p:nvSpPr>
        <p:spPr/>
      </p:sp>
      <p:sp>
        <p:nvSpPr>
          <p:cNvPr id="4100" name="Rectangle 3"/>
          <p:cNvSpPr>
            <a:spLocks noGrp="1"/>
          </p:cNvSpPr>
          <p:nvPr>
            <p:ph type="body" idx="1"/>
          </p:nvPr>
        </p:nvSpPr>
        <p:spPr/>
        <p:txBody>
          <a:bodyPr wrap="square" lIns="91440" tIns="45720" rIns="91440" bIns="45720" anchor="t" anchorCtr="0"/>
          <a:p>
            <a:pPr lvl="0"/>
            <a:endParaRPr lang="zh-CN" altLang="zh-CN" dirty="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5486400" y="3590925"/>
            <a:ext cx="32918400" cy="7640638"/>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5486400" y="11526838"/>
            <a:ext cx="32918400" cy="529748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33467675" y="1219200"/>
            <a:ext cx="9326563" cy="182880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486400" y="1219200"/>
            <a:ext cx="27828875" cy="182880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2994025" y="5470525"/>
            <a:ext cx="37857113" cy="9129713"/>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2994025" y="14685963"/>
            <a:ext cx="37857113" cy="4800600"/>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486400" y="5119688"/>
            <a:ext cx="18576925" cy="14387512"/>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24215725" y="5119688"/>
            <a:ext cx="18578513" cy="14387512"/>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3022600" y="1168400"/>
            <a:ext cx="37857113" cy="4241800"/>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3022600" y="5380038"/>
            <a:ext cx="18568988" cy="26368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3022600" y="8016875"/>
            <a:ext cx="18568988" cy="117903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22220238" y="5380038"/>
            <a:ext cx="18659475" cy="26368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22220238" y="8016875"/>
            <a:ext cx="18659475" cy="117903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3022600" y="1463675"/>
            <a:ext cx="14157325" cy="5119688"/>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18659475" y="3159125"/>
            <a:ext cx="22220238" cy="15595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3022600" y="6583363"/>
            <a:ext cx="14157325" cy="1219676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3022600" y="1463675"/>
            <a:ext cx="14157325" cy="5119688"/>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8659475" y="3159125"/>
            <a:ext cx="22220238" cy="15595600"/>
          </a:xfrm>
        </p:spPr>
        <p:txBody>
          <a:bodyPr vert="horz" wrap="square" lIns="384543" tIns="192272" rIns="384543" bIns="192272"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3846830" rtl="0" eaLnBrk="0" fontAlgn="base" latinLnBrk="0" hangingPunct="0">
              <a:lnSpc>
                <a:spcPct val="100000"/>
              </a:lnSpc>
              <a:spcBef>
                <a:spcPct val="20000"/>
              </a:spcBef>
              <a:spcAft>
                <a:spcPct val="0"/>
              </a:spcAft>
              <a:buClr>
                <a:schemeClr val="folHlink"/>
              </a:buClr>
              <a:buSzPct val="75000"/>
              <a:buFont typeface="Monotype Sorts" pitchFamily="2" charset="2"/>
              <a:buNone/>
              <a:defRPr/>
            </a:pPr>
            <a:endParaRPr kumimoji="1" lang="zh-CN" altLang="en-US" sz="3200" b="0" i="0" u="none" strike="noStrike" kern="120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p:txBody>
      </p:sp>
      <p:sp>
        <p:nvSpPr>
          <p:cNvPr id="4" name="文本占位符 3"/>
          <p:cNvSpPr>
            <a:spLocks noGrp="1"/>
          </p:cNvSpPr>
          <p:nvPr>
            <p:ph type="body" sz="half" idx="2"/>
          </p:nvPr>
        </p:nvSpPr>
        <p:spPr>
          <a:xfrm>
            <a:off x="3022600" y="6583363"/>
            <a:ext cx="14157325" cy="1219676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968C7"/>
        </a:solidFill>
        <a:effectLst/>
      </p:bgPr>
    </p:bg>
    <p:spTree>
      <p:nvGrpSpPr>
        <p:cNvPr id="1" name=""/>
        <p:cNvGrpSpPr/>
        <p:nvPr/>
      </p:nvGrpSpPr>
      <p:grpSpPr/>
      <p:sp>
        <p:nvSpPr>
          <p:cNvPr id="2050" name="Rectangle 2"/>
          <p:cNvSpPr>
            <a:spLocks noGrp="1" noChangeArrowheads="1"/>
          </p:cNvSpPr>
          <p:nvPr>
            <p:ph type="title"/>
          </p:nvPr>
        </p:nvSpPr>
        <p:spPr bwMode="auto">
          <a:xfrm>
            <a:off x="12069763" y="1219200"/>
            <a:ext cx="30724475" cy="2681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384543" tIns="192272" rIns="384543" bIns="192272" numCol="1" anchor="ctr" anchorCtr="0" compatLnSpc="1"/>
          <a:lstStyle/>
          <a:p>
            <a:pPr lvl="0"/>
            <a:r>
              <a:rPr lang="en-US" altLang="zh-CN" smtClean="0"/>
              <a:t>Click to edit title style</a:t>
            </a:r>
            <a:endParaRPr lang="en-US" altLang="zh-CN" smtClean="0"/>
          </a:p>
        </p:txBody>
      </p:sp>
      <p:sp>
        <p:nvSpPr>
          <p:cNvPr id="2051" name="Rectangle 3"/>
          <p:cNvSpPr>
            <a:spLocks noGrp="1" noChangeArrowheads="1"/>
          </p:cNvSpPr>
          <p:nvPr>
            <p:ph type="body" idx="1"/>
          </p:nvPr>
        </p:nvSpPr>
        <p:spPr bwMode="auto">
          <a:xfrm>
            <a:off x="5486400" y="5119688"/>
            <a:ext cx="37307838" cy="143875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384543" tIns="192272" rIns="384543" bIns="192272" numCol="1" anchor="t" anchorCtr="0" compatLnSpc="1"/>
          <a:lstStyle/>
          <a:p>
            <a:pPr lvl="0"/>
            <a:r>
              <a:rPr lang="en-US" altLang="zh-CN" smtClean="0"/>
              <a:t>Click to edit Master text styles</a:t>
            </a:r>
            <a:endParaRPr lang="en-US" altLang="zh-CN" smtClean="0"/>
          </a:p>
          <a:p>
            <a:pPr lvl="1"/>
            <a:r>
              <a:rPr lang="en-US" altLang="zh-CN" smtClean="0"/>
              <a:t>Second level</a:t>
            </a:r>
            <a:endParaRPr lang="en-US" altLang="zh-CN" smtClean="0"/>
          </a:p>
          <a:p>
            <a:pPr lvl="2"/>
            <a:r>
              <a:rPr lang="en-US" altLang="zh-CN" smtClean="0"/>
              <a:t>Third level</a:t>
            </a:r>
            <a:endParaRPr lang="en-US" altLang="zh-CN" smtClean="0"/>
          </a:p>
          <a:p>
            <a:pPr lvl="3"/>
            <a:r>
              <a:rPr lang="en-US" altLang="zh-CN" smtClean="0"/>
              <a:t>Fourth level</a:t>
            </a:r>
            <a:endParaRPr lang="en-US" altLang="zh-CN" smtClean="0"/>
          </a:p>
          <a:p>
            <a:pPr lvl="4"/>
            <a:r>
              <a:rPr lang="en-US" altLang="zh-CN" smtClean="0"/>
              <a:t>Fifth level</a:t>
            </a:r>
            <a:endParaRPr lang="en-US" altLang="zh-CN" smtClean="0"/>
          </a:p>
        </p:txBody>
      </p:sp>
      <p:sp>
        <p:nvSpPr>
          <p:cNvPr id="2052" name="Rectangle 4"/>
          <p:cNvSpPr>
            <a:spLocks noGrp="1" noChangeArrowheads="1"/>
          </p:cNvSpPr>
          <p:nvPr>
            <p:ph type="dt" sz="half" idx="2"/>
          </p:nvPr>
        </p:nvSpPr>
        <p:spPr bwMode="auto">
          <a:xfrm>
            <a:off x="5486400" y="20483513"/>
            <a:ext cx="9144000" cy="146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384543" tIns="192272" rIns="384543" bIns="192272" numCol="1" anchor="t" anchorCtr="0" compatLnSpc="1"/>
          <a:lstStyle>
            <a:lvl1pPr defTabSz="3846830">
              <a:spcBef>
                <a:spcPct val="50000"/>
              </a:spcBef>
              <a:defRPr sz="5900">
                <a:latin typeface="+mj-lt"/>
                <a:ea typeface="宋体" panose="02010600030101010101" pitchFamily="2" charset="-122"/>
              </a:defRPr>
            </a:lvl1pPr>
          </a:lstStyle>
          <a:p>
            <a:pPr marL="0" marR="0" lvl="0" indent="0" algn="l"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2053" name="Rectangle 5"/>
          <p:cNvSpPr>
            <a:spLocks noGrp="1" noChangeArrowheads="1"/>
          </p:cNvSpPr>
          <p:nvPr>
            <p:ph type="ftr" sz="quarter" idx="3"/>
          </p:nvPr>
        </p:nvSpPr>
        <p:spPr bwMode="auto">
          <a:xfrm>
            <a:off x="17191038" y="20483513"/>
            <a:ext cx="13898563" cy="146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384543" tIns="192272" rIns="384543" bIns="192272" numCol="1" anchor="t" anchorCtr="0" compatLnSpc="1"/>
          <a:lstStyle>
            <a:lvl1pPr algn="ctr" defTabSz="3846830">
              <a:spcBef>
                <a:spcPct val="50000"/>
              </a:spcBef>
              <a:defRPr sz="5900">
                <a:latin typeface="+mj-lt"/>
                <a:ea typeface="宋体" panose="02010600030101010101" pitchFamily="2" charset="-122"/>
              </a:defRPr>
            </a:lvl1pPr>
          </a:lstStyle>
          <a:p>
            <a:pPr marL="0" marR="0" lvl="0" indent="0" algn="ctr" defTabSz="3846830" rtl="0" eaLnBrk="0" fontAlgn="base" latinLnBrk="0" hangingPunct="0">
              <a:lnSpc>
                <a:spcPct val="100000"/>
              </a:lnSpc>
              <a:spcBef>
                <a:spcPct val="50000"/>
              </a:spcBef>
              <a:spcAft>
                <a:spcPct val="0"/>
              </a:spcAft>
              <a:buClrTx/>
              <a:buSzTx/>
              <a:buFontTx/>
              <a:buNone/>
              <a:defRPr/>
            </a:pPr>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2054" name="Rectangle 6"/>
          <p:cNvSpPr>
            <a:spLocks noGrp="1" noChangeArrowheads="1"/>
          </p:cNvSpPr>
          <p:nvPr>
            <p:ph type="sldNum" sz="quarter" idx="4"/>
          </p:nvPr>
        </p:nvSpPr>
        <p:spPr bwMode="auto">
          <a:xfrm>
            <a:off x="33650238" y="20483513"/>
            <a:ext cx="9144000" cy="146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384543" tIns="192272" rIns="384543" bIns="192272" numCol="1" anchor="t" anchorCtr="0" compatLnSpc="1"/>
          <a:lstStyle>
            <a:lvl1pPr algn="r" defTabSz="3846830">
              <a:spcBef>
                <a:spcPct val="50000"/>
              </a:spcBef>
              <a:defRPr sz="5900">
                <a:latin typeface="+mj-lt"/>
                <a:ea typeface="宋体" panose="02010600030101010101" pitchFamily="2" charset="-122"/>
              </a:defRPr>
            </a:lvl1pPr>
          </a:lstStyle>
          <a:p>
            <a:pPr marL="0" marR="0" lvl="0" indent="0" algn="r" defTabSz="3846830" rtl="0" eaLnBrk="0" fontAlgn="base" latinLnBrk="0" hangingPunct="0">
              <a:lnSpc>
                <a:spcPct val="100000"/>
              </a:lnSpc>
              <a:spcBef>
                <a:spcPct val="50000"/>
              </a:spcBef>
              <a:spcAft>
                <a:spcPct val="0"/>
              </a:spcAft>
              <a:buClrTx/>
              <a:buSzTx/>
              <a:buFontTx/>
              <a:buNone/>
              <a:defRPr/>
            </a:pPr>
            <a:fld id="{0E9D42AA-76DB-4A1D-8595-20CAAE632A5F}" type="slidenum">
              <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rPr>
            </a:fld>
            <a:endParaRPr kumimoji="0" lang="en-US" altLang="zh-CN" sz="59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3846830" rtl="0" eaLnBrk="0" fontAlgn="base" hangingPunct="0">
        <a:spcBef>
          <a:spcPct val="0"/>
        </a:spcBef>
        <a:spcAft>
          <a:spcPct val="0"/>
        </a:spcAft>
        <a:defRPr kumimoji="1" sz="18500" b="1" kern="1200">
          <a:solidFill>
            <a:schemeClr val="tx2"/>
          </a:solidFill>
          <a:effectLst>
            <a:outerShdw blurRad="38100" dist="38100" dir="2700000" algn="tl">
              <a:srgbClr val="000000"/>
            </a:outerShdw>
          </a:effectLst>
          <a:latin typeface="+mj-lt"/>
          <a:ea typeface="+mj-ea"/>
          <a:cs typeface="+mj-cs"/>
        </a:defRPr>
      </a:lvl1pPr>
      <a:lvl2pPr algn="l" defTabSz="3846830" rtl="0" eaLnBrk="0" fontAlgn="base" hangingPunct="0">
        <a:spcBef>
          <a:spcPct val="0"/>
        </a:spcBef>
        <a:spcAft>
          <a:spcPct val="0"/>
        </a:spcAft>
        <a:defRPr kumimoji="1" sz="18500" b="1">
          <a:solidFill>
            <a:schemeClr val="tx2"/>
          </a:solidFill>
          <a:effectLst>
            <a:outerShdw blurRad="38100" dist="38100" dir="2700000" algn="tl">
              <a:srgbClr val="000000"/>
            </a:outerShdw>
          </a:effectLst>
          <a:latin typeface="Arial" panose="020B0604020202020204" pitchFamily="34" charset="0"/>
        </a:defRPr>
      </a:lvl2pPr>
      <a:lvl3pPr algn="l" defTabSz="3846830" rtl="0" eaLnBrk="0" fontAlgn="base" hangingPunct="0">
        <a:spcBef>
          <a:spcPct val="0"/>
        </a:spcBef>
        <a:spcAft>
          <a:spcPct val="0"/>
        </a:spcAft>
        <a:defRPr kumimoji="1" sz="18500" b="1">
          <a:solidFill>
            <a:schemeClr val="tx2"/>
          </a:solidFill>
          <a:effectLst>
            <a:outerShdw blurRad="38100" dist="38100" dir="2700000" algn="tl">
              <a:srgbClr val="000000"/>
            </a:outerShdw>
          </a:effectLst>
          <a:latin typeface="Arial" panose="020B0604020202020204" pitchFamily="34" charset="0"/>
        </a:defRPr>
      </a:lvl3pPr>
      <a:lvl4pPr algn="l" defTabSz="3846830" rtl="0" eaLnBrk="0" fontAlgn="base" hangingPunct="0">
        <a:spcBef>
          <a:spcPct val="0"/>
        </a:spcBef>
        <a:spcAft>
          <a:spcPct val="0"/>
        </a:spcAft>
        <a:defRPr kumimoji="1" sz="18500" b="1">
          <a:solidFill>
            <a:schemeClr val="tx2"/>
          </a:solidFill>
          <a:effectLst>
            <a:outerShdw blurRad="38100" dist="38100" dir="2700000" algn="tl">
              <a:srgbClr val="000000"/>
            </a:outerShdw>
          </a:effectLst>
          <a:latin typeface="Arial" panose="020B0604020202020204" pitchFamily="34" charset="0"/>
        </a:defRPr>
      </a:lvl4pPr>
      <a:lvl5pPr algn="l" defTabSz="3846830" rtl="0" eaLnBrk="0" fontAlgn="base" hangingPunct="0">
        <a:spcBef>
          <a:spcPct val="0"/>
        </a:spcBef>
        <a:spcAft>
          <a:spcPct val="0"/>
        </a:spcAft>
        <a:defRPr kumimoji="1" sz="18500" b="1">
          <a:solidFill>
            <a:schemeClr val="tx2"/>
          </a:solidFill>
          <a:effectLst>
            <a:outerShdw blurRad="38100" dist="38100" dir="2700000" algn="tl">
              <a:srgbClr val="000000"/>
            </a:outerShdw>
          </a:effectLst>
          <a:latin typeface="Arial" panose="020B0604020202020204" pitchFamily="34" charset="0"/>
        </a:defRPr>
      </a:lvl5pPr>
      <a:lvl6pPr marL="457200" algn="l" defTabSz="3846830" rtl="0" eaLnBrk="0" fontAlgn="base" hangingPunct="0">
        <a:spcBef>
          <a:spcPct val="0"/>
        </a:spcBef>
        <a:spcAft>
          <a:spcPct val="0"/>
        </a:spcAft>
        <a:defRPr kumimoji="1" sz="18500" b="1">
          <a:solidFill>
            <a:schemeClr val="tx2"/>
          </a:solidFill>
          <a:effectLst>
            <a:outerShdw blurRad="38100" dist="38100" dir="2700000" algn="tl">
              <a:srgbClr val="000000"/>
            </a:outerShdw>
          </a:effectLst>
          <a:latin typeface="Arial" panose="020B0604020202020204" pitchFamily="34" charset="0"/>
        </a:defRPr>
      </a:lvl6pPr>
      <a:lvl7pPr marL="914400" algn="l" defTabSz="3846830" rtl="0" eaLnBrk="0" fontAlgn="base" hangingPunct="0">
        <a:spcBef>
          <a:spcPct val="0"/>
        </a:spcBef>
        <a:spcAft>
          <a:spcPct val="0"/>
        </a:spcAft>
        <a:defRPr kumimoji="1" sz="18500" b="1">
          <a:solidFill>
            <a:schemeClr val="tx2"/>
          </a:solidFill>
          <a:effectLst>
            <a:outerShdw blurRad="38100" dist="38100" dir="2700000" algn="tl">
              <a:srgbClr val="000000"/>
            </a:outerShdw>
          </a:effectLst>
          <a:latin typeface="Arial" panose="020B0604020202020204" pitchFamily="34" charset="0"/>
        </a:defRPr>
      </a:lvl7pPr>
      <a:lvl8pPr marL="1371600" algn="l" defTabSz="3846830" rtl="0" eaLnBrk="0" fontAlgn="base" hangingPunct="0">
        <a:spcBef>
          <a:spcPct val="0"/>
        </a:spcBef>
        <a:spcAft>
          <a:spcPct val="0"/>
        </a:spcAft>
        <a:defRPr kumimoji="1" sz="18500" b="1">
          <a:solidFill>
            <a:schemeClr val="tx2"/>
          </a:solidFill>
          <a:effectLst>
            <a:outerShdw blurRad="38100" dist="38100" dir="2700000" algn="tl">
              <a:srgbClr val="000000"/>
            </a:outerShdw>
          </a:effectLst>
          <a:latin typeface="Arial" panose="020B0604020202020204" pitchFamily="34" charset="0"/>
        </a:defRPr>
      </a:lvl8pPr>
      <a:lvl9pPr marL="1828800" algn="l" defTabSz="3846830" rtl="0" eaLnBrk="0" fontAlgn="base" hangingPunct="0">
        <a:spcBef>
          <a:spcPct val="0"/>
        </a:spcBef>
        <a:spcAft>
          <a:spcPct val="0"/>
        </a:spcAft>
        <a:defRPr kumimoji="1" sz="18500" b="1">
          <a:solidFill>
            <a:schemeClr val="tx2"/>
          </a:solidFill>
          <a:effectLst>
            <a:outerShdw blurRad="38100" dist="38100" dir="2700000" algn="tl">
              <a:srgbClr val="000000"/>
            </a:outerShdw>
          </a:effectLst>
          <a:latin typeface="Arial" panose="020B0604020202020204" pitchFamily="34" charset="0"/>
        </a:defRPr>
      </a:lvl9pPr>
    </p:titleStyle>
    <p:bodyStyle>
      <a:lvl1pPr marL="1443355" indent="-1443355" algn="l" defTabSz="3846830" rtl="0" eaLnBrk="0" fontAlgn="base" hangingPunct="0">
        <a:spcBef>
          <a:spcPct val="20000"/>
        </a:spcBef>
        <a:spcAft>
          <a:spcPct val="0"/>
        </a:spcAft>
        <a:buClr>
          <a:schemeClr val="folHlink"/>
        </a:buClr>
        <a:buSzPct val="75000"/>
        <a:buFont typeface="Monotype Sorts" pitchFamily="2" charset="2"/>
        <a:buChar char="n"/>
        <a:defRPr kumimoji="1" sz="13500" kern="1200">
          <a:solidFill>
            <a:schemeClr val="tx1"/>
          </a:solidFill>
          <a:effectLst>
            <a:outerShdw blurRad="38100" dist="38100" dir="2700000" algn="tl">
              <a:srgbClr val="000000"/>
            </a:outerShdw>
          </a:effectLst>
          <a:latin typeface="+mn-lt"/>
          <a:ea typeface="+mn-ea"/>
          <a:cs typeface="+mn-cs"/>
        </a:defRPr>
      </a:lvl1pPr>
      <a:lvl2pPr marL="3124200" indent="-1202055" algn="l" defTabSz="3846830" rtl="0" eaLnBrk="0" fontAlgn="base" hangingPunct="0">
        <a:spcBef>
          <a:spcPct val="20000"/>
        </a:spcBef>
        <a:spcAft>
          <a:spcPct val="0"/>
        </a:spcAft>
        <a:buClr>
          <a:schemeClr val="folHlink"/>
        </a:buClr>
        <a:buChar char="–"/>
        <a:defRPr kumimoji="1" sz="11700" kern="1200">
          <a:solidFill>
            <a:schemeClr val="tx1"/>
          </a:solidFill>
          <a:effectLst>
            <a:outerShdw blurRad="38100" dist="38100" dir="2700000" algn="tl">
              <a:srgbClr val="000000"/>
            </a:outerShdw>
          </a:effectLst>
          <a:latin typeface="+mn-lt"/>
          <a:ea typeface="+mn-ea"/>
          <a:cs typeface="+mn-cs"/>
        </a:defRPr>
      </a:lvl2pPr>
      <a:lvl3pPr marL="4808855" indent="-962025" algn="l" defTabSz="3846830" rtl="0" eaLnBrk="0" fontAlgn="base" hangingPunct="0">
        <a:spcBef>
          <a:spcPct val="20000"/>
        </a:spcBef>
        <a:spcAft>
          <a:spcPct val="0"/>
        </a:spcAft>
        <a:buClr>
          <a:schemeClr val="folHlink"/>
        </a:buClr>
        <a:buSzPct val="60000"/>
        <a:buFont typeface="Monotype Sorts" pitchFamily="2" charset="2"/>
        <a:buChar char="n"/>
        <a:defRPr kumimoji="1" sz="10100" kern="1200">
          <a:solidFill>
            <a:schemeClr val="tx1"/>
          </a:solidFill>
          <a:effectLst>
            <a:outerShdw blurRad="38100" dist="38100" dir="2700000" algn="tl">
              <a:srgbClr val="000000"/>
            </a:outerShdw>
          </a:effectLst>
          <a:latin typeface="+mn-lt"/>
          <a:ea typeface="+mn-ea"/>
          <a:cs typeface="+mn-cs"/>
        </a:defRPr>
      </a:lvl3pPr>
      <a:lvl4pPr marL="6729730" indent="-962025" algn="l" defTabSz="3846830" rtl="0" eaLnBrk="0" fontAlgn="base" hangingPunct="0">
        <a:spcBef>
          <a:spcPct val="20000"/>
        </a:spcBef>
        <a:spcAft>
          <a:spcPct val="0"/>
        </a:spcAft>
        <a:buChar char="–"/>
        <a:defRPr kumimoji="1" sz="8400" kern="1200">
          <a:solidFill>
            <a:schemeClr val="tx1"/>
          </a:solidFill>
          <a:effectLst>
            <a:outerShdw blurRad="38100" dist="38100" dir="2700000" algn="tl">
              <a:srgbClr val="000000"/>
            </a:outerShdw>
          </a:effectLst>
          <a:latin typeface="+mn-lt"/>
          <a:ea typeface="+mn-ea"/>
          <a:cs typeface="+mn-cs"/>
        </a:defRPr>
      </a:lvl4pPr>
      <a:lvl5pPr marL="8651875" indent="-960755" algn="l" defTabSz="3846830" rtl="0" eaLnBrk="0" fontAlgn="base" hangingPunct="0">
        <a:spcBef>
          <a:spcPct val="20000"/>
        </a:spcBef>
        <a:spcAft>
          <a:spcPct val="0"/>
        </a:spcAft>
        <a:buClr>
          <a:schemeClr val="folHlink"/>
        </a:buClr>
        <a:buSzPct val="50000"/>
        <a:buFont typeface="Monotype Sorts" pitchFamily="2" charset="2"/>
        <a:buChar char="n"/>
        <a:defRPr kumimoji="1" sz="84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vmlDrawing" Target="../drawings/vmlDrawing1.vml"/><Relationship Id="rId6"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3B5D8C">
                <a:alpha val="100000"/>
              </a:srgbClr>
            </a:gs>
            <a:gs pos="25999">
              <a:srgbClr val="3B5D8C">
                <a:alpha val="100000"/>
              </a:srgbClr>
            </a:gs>
            <a:gs pos="100000">
              <a:srgbClr val="D9D9D9">
                <a:alpha val="100000"/>
              </a:srgbClr>
            </a:gs>
          </a:gsLst>
          <a:lin ang="5400000" scaled="1"/>
          <a:tileRect/>
        </a:gradFill>
        <a:effectLst/>
      </p:bgPr>
    </p:bg>
    <p:spTree>
      <p:nvGrpSpPr>
        <p:cNvPr id="1" name=""/>
        <p:cNvGrpSpPr/>
        <p:nvPr/>
      </p:nvGrpSpPr>
      <p:grpSpPr/>
      <p:sp>
        <p:nvSpPr>
          <p:cNvPr id="10380" name="Rectangle 140"/>
          <p:cNvSpPr>
            <a:spLocks noGrp="1" noChangeArrowheads="1"/>
          </p:cNvSpPr>
          <p:nvPr>
            <p:ph type="title"/>
          </p:nvPr>
        </p:nvSpPr>
        <p:spPr>
          <a:xfrm>
            <a:off x="8077200" y="533400"/>
            <a:ext cx="32004000" cy="2681288"/>
          </a:xfrm>
        </p:spPr>
        <p:txBody>
          <a:bodyPr vert="horz" wrap="square" lIns="384543" tIns="192272" rIns="384543" bIns="192272" numCol="1" anchor="ctr" anchorCtr="0" compatLnSpc="1">
            <a:noAutofit/>
          </a:bodyPr>
          <a:lstStyle/>
          <a:p>
            <a:pPr marL="0" marR="0" lvl="0" indent="0" algn="ctr" defTabSz="3846830" rtl="0" eaLnBrk="0" fontAlgn="base" latinLnBrk="0" hangingPunct="0">
              <a:lnSpc>
                <a:spcPct val="100000"/>
              </a:lnSpc>
              <a:spcBef>
                <a:spcPct val="0"/>
              </a:spcBef>
              <a:spcAft>
                <a:spcPct val="0"/>
              </a:spcAft>
              <a:buClrTx/>
              <a:buSzTx/>
              <a:buFontTx/>
              <a:buNone/>
              <a:defRPr/>
            </a:pPr>
            <a:r>
              <a:rPr kumimoji="1" lang="en-US" altLang="zh-CN" sz="8000" b="1" i="0" u="none" strike="noStrike" kern="1200" cap="none" spc="0" normalizeH="0" baseline="0" noProof="0" dirty="0">
                <a:ln>
                  <a:noFill/>
                </a:ln>
                <a:solidFill>
                  <a:schemeClr val="tx2"/>
                </a:solidFill>
                <a:effectLst/>
                <a:uLnTx/>
                <a:uFillTx/>
                <a:latin typeface="+mj-lt"/>
                <a:ea typeface="+mj-ea"/>
                <a:cs typeface="+mj-cs"/>
              </a:rPr>
              <a:t>Research on DDoS attack detection based on  multi-dimensional entropy</a:t>
            </a:r>
            <a:endParaRPr kumimoji="1" lang="en-US" altLang="zh-CN" sz="8000" b="1" i="0" u="none" strike="noStrike" kern="1200" cap="none" spc="0" normalizeH="0" baseline="0" noProof="0" dirty="0">
              <a:ln>
                <a:noFill/>
              </a:ln>
              <a:solidFill>
                <a:schemeClr val="tx2"/>
              </a:solidFill>
              <a:effectLst/>
              <a:uLnTx/>
              <a:uFillTx/>
              <a:latin typeface="+mj-lt"/>
              <a:ea typeface="+mj-ea"/>
              <a:cs typeface="+mj-cs"/>
            </a:endParaRPr>
          </a:p>
        </p:txBody>
      </p:sp>
      <p:sp>
        <p:nvSpPr>
          <p:cNvPr id="3075" name="Rectangle 141"/>
          <p:cNvSpPr/>
          <p:nvPr/>
        </p:nvSpPr>
        <p:spPr>
          <a:xfrm>
            <a:off x="8077200" y="3186113"/>
            <a:ext cx="32004000" cy="2222500"/>
          </a:xfrm>
          <a:prstGeom prst="rect">
            <a:avLst/>
          </a:prstGeom>
          <a:noFill/>
          <a:ln w="9525">
            <a:noFill/>
          </a:ln>
          <a:effectLst>
            <a:outerShdw dist="53882" dir="2699999" algn="ctr" rotWithShape="0">
              <a:schemeClr val="bg2"/>
            </a:outerShdw>
          </a:effectLst>
        </p:spPr>
        <p:txBody>
          <a:bodyPr lIns="376109" tIns="188054" rIns="376109" bIns="188054" anchor="ctr" anchorCtr="0">
            <a:spAutoFit/>
          </a:bodyPr>
          <a:lstStyle>
            <a:lvl1pPr marL="1443355" indent="-1443355" algn="l" defTabSz="3846830" rtl="0" eaLnBrk="0" fontAlgn="base" hangingPunct="0">
              <a:spcBef>
                <a:spcPct val="20000"/>
              </a:spcBef>
              <a:spcAft>
                <a:spcPct val="0"/>
              </a:spcAft>
              <a:buClr>
                <a:schemeClr val="folHlink"/>
              </a:buClr>
              <a:buSzPct val="75000"/>
              <a:buFont typeface="Monotype Sorts" pitchFamily="2" charset="2"/>
              <a:buChar char="n"/>
              <a:defRPr kumimoji="1" sz="13500" kern="1200">
                <a:solidFill>
                  <a:schemeClr val="tx1"/>
                </a:solidFill>
                <a:effectLst/>
                <a:latin typeface="+mn-lt"/>
                <a:ea typeface="+mn-ea"/>
                <a:cs typeface="+mn-cs"/>
              </a:defRPr>
            </a:lvl1pPr>
            <a:lvl2pPr marL="3124200" indent="-1202055" algn="l" defTabSz="3846830" rtl="0" eaLnBrk="0" fontAlgn="base" hangingPunct="0">
              <a:spcBef>
                <a:spcPct val="20000"/>
              </a:spcBef>
              <a:spcAft>
                <a:spcPct val="0"/>
              </a:spcAft>
              <a:buClr>
                <a:schemeClr val="folHlink"/>
              </a:buClr>
              <a:buChar char="–"/>
              <a:defRPr kumimoji="1" sz="11700" kern="1200">
                <a:solidFill>
                  <a:schemeClr val="tx1"/>
                </a:solidFill>
                <a:effectLst/>
                <a:latin typeface="+mn-lt"/>
                <a:ea typeface="+mn-ea"/>
                <a:cs typeface="+mn-cs"/>
              </a:defRPr>
            </a:lvl2pPr>
            <a:lvl3pPr marL="4808855" indent="-962025" algn="l" defTabSz="3846830" rtl="0" eaLnBrk="0" fontAlgn="base" hangingPunct="0">
              <a:spcBef>
                <a:spcPct val="20000"/>
              </a:spcBef>
              <a:spcAft>
                <a:spcPct val="0"/>
              </a:spcAft>
              <a:buClr>
                <a:schemeClr val="folHlink"/>
              </a:buClr>
              <a:buSzPct val="60000"/>
              <a:buFont typeface="Monotype Sorts" pitchFamily="2" charset="2"/>
              <a:buChar char="n"/>
              <a:defRPr kumimoji="1" sz="10100" kern="1200">
                <a:solidFill>
                  <a:schemeClr val="tx1"/>
                </a:solidFill>
                <a:effectLst/>
                <a:latin typeface="+mn-lt"/>
                <a:ea typeface="+mn-ea"/>
                <a:cs typeface="+mn-cs"/>
              </a:defRPr>
            </a:lvl3pPr>
            <a:lvl4pPr marL="6729730" indent="-962025" algn="l" defTabSz="3846830" rtl="0" eaLnBrk="0" fontAlgn="base" hangingPunct="0">
              <a:spcBef>
                <a:spcPct val="20000"/>
              </a:spcBef>
              <a:spcAft>
                <a:spcPct val="0"/>
              </a:spcAft>
              <a:buChar char="–"/>
              <a:defRPr kumimoji="1" sz="8400" kern="1200">
                <a:solidFill>
                  <a:schemeClr val="tx1"/>
                </a:solidFill>
                <a:effectLst/>
                <a:latin typeface="+mn-lt"/>
                <a:ea typeface="+mn-ea"/>
                <a:cs typeface="+mn-cs"/>
              </a:defRPr>
            </a:lvl4pPr>
            <a:lvl5pPr marL="8651875" indent="-960755" algn="l" defTabSz="3846830" rtl="0" eaLnBrk="0" fontAlgn="base" hangingPunct="0">
              <a:spcBef>
                <a:spcPct val="20000"/>
              </a:spcBef>
              <a:spcAft>
                <a:spcPct val="0"/>
              </a:spcAft>
              <a:buClr>
                <a:schemeClr val="folHlink"/>
              </a:buClr>
              <a:buSzPct val="50000"/>
              <a:buFont typeface="Monotype Sorts" pitchFamily="2" charset="2"/>
              <a:buChar char="n"/>
              <a:defRPr kumimoji="1" sz="8400" kern="1200">
                <a:solidFill>
                  <a:schemeClr val="tx1"/>
                </a:solidFill>
                <a:effectLst/>
                <a:latin typeface="+mn-lt"/>
                <a:ea typeface="+mn-ea"/>
                <a:cs typeface="+mn-cs"/>
              </a:defRPr>
            </a:lvl5pPr>
          </a:lstStyle>
          <a:p>
            <a:pPr marL="0" lvl="0" indent="0" algn="ctr">
              <a:spcBef>
                <a:spcPct val="0"/>
              </a:spcBef>
              <a:buClrTx/>
              <a:buSzTx/>
              <a:buFontTx/>
              <a:buNone/>
            </a:pPr>
            <a:r>
              <a:rPr lang="en-US" altLang="zh-CN" sz="4000" b="1" i="1" dirty="0">
                <a:latin typeface="Arial" panose="020B0604020202020204" pitchFamily="34" charset="0"/>
                <a:ea typeface="宋体" panose="02010600030101010101" pitchFamily="2" charset="-122"/>
              </a:rPr>
              <a:t> Yansen Zhou*, Q</a:t>
            </a:r>
            <a:r>
              <a:rPr lang="en-US" altLang="zh-CN" sz="4000" b="1" i="1" dirty="0">
                <a:latin typeface="Arial" panose="020B0604020202020204" pitchFamily="34" charset="0"/>
                <a:ea typeface="宋体" panose="02010600030101010101" pitchFamily="2" charset="-122"/>
              </a:rPr>
              <a:t>i Chen, Yumiao Wang</a:t>
            </a:r>
            <a:br>
              <a:rPr lang="en-US" altLang="zh-CN" sz="4000" b="1" i="1" dirty="0">
                <a:latin typeface="Arial" panose="020B0604020202020204" pitchFamily="34" charset="0"/>
                <a:ea typeface="宋体" panose="02010600030101010101" pitchFamily="2" charset="-122"/>
              </a:rPr>
            </a:br>
            <a:r>
              <a:rPr lang="en-US" altLang="zh-CN" sz="4000" b="1" i="1" dirty="0">
                <a:latin typeface="Arial" panose="020B0604020202020204" pitchFamily="34" charset="0"/>
                <a:ea typeface="宋体" panose="02010600030101010101" pitchFamily="2" charset="-122"/>
              </a:rPr>
              <a:t>Department of Information Science and Technology, University of International Relations, Beijing, China</a:t>
            </a:r>
            <a:endParaRPr lang="en-US" altLang="zh-CN" sz="4000" b="1" i="1" dirty="0">
              <a:latin typeface="Arial" panose="020B0604020202020204" pitchFamily="34" charset="0"/>
              <a:ea typeface="宋体" panose="02010600030101010101" pitchFamily="2" charset="-122"/>
            </a:endParaRPr>
          </a:p>
          <a:p>
            <a:pPr marL="0" lvl="0" indent="0" algn="ctr">
              <a:spcBef>
                <a:spcPct val="0"/>
              </a:spcBef>
              <a:buClrTx/>
              <a:buSzTx/>
              <a:buFontTx/>
              <a:buNone/>
            </a:pPr>
            <a:r>
              <a:rPr lang="en-US" altLang="zh-CN" sz="4000" b="1" i="1" dirty="0">
                <a:latin typeface="Arial" panose="020B0604020202020204" pitchFamily="34" charset="0"/>
                <a:ea typeface="宋体" panose="02010600030101010101" pitchFamily="2" charset="-122"/>
              </a:rPr>
              <a:t>*Email: zhouys@uir.edu.cn</a:t>
            </a:r>
            <a:endParaRPr lang="en-US" altLang="zh-CN" sz="4000" b="1" i="1" dirty="0">
              <a:latin typeface="Arial" panose="020B0604020202020204" pitchFamily="34" charset="0"/>
              <a:ea typeface="宋体" panose="02010600030101010101" pitchFamily="2" charset="-122"/>
            </a:endParaRPr>
          </a:p>
        </p:txBody>
      </p:sp>
      <p:sp>
        <p:nvSpPr>
          <p:cNvPr id="3077" name="Rectangle 182"/>
          <p:cNvSpPr>
            <a:spLocks noChangeArrowheads="1"/>
          </p:cNvSpPr>
          <p:nvPr/>
        </p:nvSpPr>
        <p:spPr bwMode="auto">
          <a:xfrm>
            <a:off x="11852275" y="5811838"/>
            <a:ext cx="10007600" cy="15168563"/>
          </a:xfrm>
          <a:prstGeom prst="rect">
            <a:avLst/>
          </a:prstGeom>
          <a:solidFill>
            <a:srgbClr val="B9C6D5"/>
          </a:solidFill>
          <a:ln>
            <a:noFill/>
          </a:ln>
          <a:effectLst>
            <a:outerShdw dist="143684" dir="2700000" algn="ctr" rotWithShape="0">
              <a:srgbClr val="000000"/>
            </a:outerShdw>
          </a:effectLst>
          <a:extLst>
            <a:ext uri="{91240B29-F687-4F45-9708-019B960494DF}">
              <a14:hiddenLine xmlns:a14="http://schemas.microsoft.com/office/drawing/2010/main" w="9525">
                <a:solidFill>
                  <a:schemeClr val="tx1"/>
                </a:solidFill>
                <a:miter lim="800000"/>
                <a:headEnd/>
                <a:tailEnd/>
              </a14:hiddenLine>
            </a:ext>
          </a:extLst>
        </p:spPr>
        <p:txBody>
          <a:bodyPr lIns="287982" tIns="287982" rIns="287982" bIns="287982"/>
          <a:lstStyle>
            <a:lvl1pPr marL="304800" indent="-304800" defTabSz="732155">
              <a:defRPr sz="10100">
                <a:solidFill>
                  <a:schemeClr val="tx1"/>
                </a:solidFill>
                <a:latin typeface="Times New Roman" panose="02020603050405020304" pitchFamily="18" charset="0"/>
              </a:defRPr>
            </a:lvl1pPr>
            <a:lvl2pPr marL="742950" indent="-285750" defTabSz="732155">
              <a:defRPr sz="10100">
                <a:solidFill>
                  <a:schemeClr val="tx1"/>
                </a:solidFill>
                <a:latin typeface="Times New Roman" panose="02020603050405020304" pitchFamily="18" charset="0"/>
              </a:defRPr>
            </a:lvl2pPr>
            <a:lvl3pPr marL="1143000" indent="-228600" defTabSz="732155">
              <a:defRPr sz="10100">
                <a:solidFill>
                  <a:schemeClr val="tx1"/>
                </a:solidFill>
                <a:latin typeface="Times New Roman" panose="02020603050405020304" pitchFamily="18" charset="0"/>
              </a:defRPr>
            </a:lvl3pPr>
            <a:lvl4pPr marL="1600200" indent="-228600" defTabSz="732155">
              <a:defRPr sz="10100">
                <a:solidFill>
                  <a:schemeClr val="tx1"/>
                </a:solidFill>
                <a:latin typeface="Times New Roman" panose="02020603050405020304" pitchFamily="18" charset="0"/>
              </a:defRPr>
            </a:lvl4pPr>
            <a:lvl5pPr marL="2057400" indent="-228600" defTabSz="732155">
              <a:defRPr sz="10100">
                <a:solidFill>
                  <a:schemeClr val="tx1"/>
                </a:solidFill>
                <a:latin typeface="Times New Roman" panose="02020603050405020304" pitchFamily="18" charset="0"/>
              </a:defRPr>
            </a:lvl5pPr>
            <a:lvl6pPr marL="2514600" indent="-228600" defTabSz="732155"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defTabSz="732155"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defTabSz="732155"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defTabSz="732155" eaLnBrk="0" fontAlgn="base" hangingPunct="0">
              <a:spcBef>
                <a:spcPct val="0"/>
              </a:spcBef>
              <a:spcAft>
                <a:spcPct val="0"/>
              </a:spcAft>
              <a:defRPr sz="10100">
                <a:solidFill>
                  <a:schemeClr val="tx1"/>
                </a:solidFill>
                <a:latin typeface="Times New Roman" panose="02020603050405020304" pitchFamily="18" charset="0"/>
              </a:defRPr>
            </a:lvl9pPr>
          </a:lstStyle>
          <a:p>
            <a:pPr marL="304800" marR="0" lvl="0" indent="-304800" algn="l" defTabSz="732155" rtl="0" eaLnBrk="0" fontAlgn="base" latinLnBrk="0" hangingPunct="0">
              <a:lnSpc>
                <a:spcPct val="100000"/>
              </a:lnSpc>
              <a:spcBef>
                <a:spcPct val="50000"/>
              </a:spcBef>
              <a:spcAft>
                <a:spcPct val="0"/>
              </a:spcAft>
              <a:buClrTx/>
              <a:buSzTx/>
              <a:buFontTx/>
              <a:buNone/>
              <a:defRPr/>
            </a:pPr>
            <a:r>
              <a:rPr kumimoji="0" lang="en-GB" altLang="zh-CN" sz="3900" b="1"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Methods</a:t>
            </a:r>
            <a:endParaRPr kumimoji="0" lang="en-GB" altLang="zh-CN" sz="3900" b="1"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266700" algn="l" defTabSz="732155" rtl="0" eaLnBrk="0" fontAlgn="base" latinLnBrk="0" hangingPunct="0">
              <a:lnSpc>
                <a:spcPct val="100000"/>
              </a:lnSpc>
              <a:spcBef>
                <a:spcPct val="50000"/>
              </a:spcBef>
              <a:spcAft>
                <a:spcPct val="0"/>
              </a:spcAft>
              <a:buClrTx/>
              <a:buSzPct val="60000"/>
              <a:buFont typeface="Monotype Sorts" pitchFamily="2" charset="2"/>
              <a:buChar char="n"/>
              <a:defRPr/>
            </a:pPr>
            <a:r>
              <a:rPr kumimoji="0" lang="en-AU"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A.	</a:t>
            </a:r>
            <a:r>
              <a:rPr kumimoji="0" lang="en-US" altLang="en-AU"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Traffic Dimensions</a:t>
            </a:r>
            <a:endParaRPr kumimoji="0" lang="en-US" altLang="en-AU"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0" algn="just" defTabSz="732155" rtl="0" eaLnBrk="0" fontAlgn="base" latinLnBrk="0" hangingPunct="0">
              <a:lnSpc>
                <a:spcPct val="100000"/>
              </a:lnSpc>
              <a:spcBef>
                <a:spcPct val="50000"/>
              </a:spcBef>
              <a:spcAft>
                <a:spcPct val="0"/>
              </a:spcAft>
              <a:buClrTx/>
              <a:buSzPct val="60000"/>
              <a:buFontTx/>
              <a:buNone/>
              <a:defRPr/>
            </a:pPr>
            <a:r>
              <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In case of DDoS attack, the attacker will send packets to the target host at an abnormally high rate for a period of time. The entropy maximization method is used to construct the membership function in fuzzy mathematics to measure the network traffic. Let the instantaneous traffic of the network at time t be L(T) and the overall average traffic be L_ avg(t)。</a:t>
            </a: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0" algn="l" defTabSz="732155" rtl="0" eaLnBrk="0" fontAlgn="base" latinLnBrk="0" hangingPunct="0">
              <a:lnSpc>
                <a:spcPct val="100000"/>
              </a:lnSpc>
              <a:spcBef>
                <a:spcPct val="50000"/>
              </a:spcBef>
              <a:spcAft>
                <a:spcPct val="0"/>
              </a:spcAft>
              <a:buClrTx/>
              <a:buSzPct val="60000"/>
              <a:buFontTx/>
              <a:buNone/>
              <a:defRPr/>
            </a:pP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0" algn="l" defTabSz="732155" rtl="0" eaLnBrk="0" fontAlgn="base" latinLnBrk="0" hangingPunct="0">
              <a:lnSpc>
                <a:spcPct val="100000"/>
              </a:lnSpc>
              <a:spcBef>
                <a:spcPct val="50000"/>
              </a:spcBef>
              <a:spcAft>
                <a:spcPct val="0"/>
              </a:spcAft>
              <a:buClrTx/>
              <a:buSzPct val="60000"/>
              <a:buFontTx/>
              <a:buNone/>
              <a:defRPr/>
            </a:pP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0" algn="l" defTabSz="732155" rtl="0" eaLnBrk="0" fontAlgn="base" latinLnBrk="0" hangingPunct="0">
              <a:lnSpc>
                <a:spcPct val="100000"/>
              </a:lnSpc>
              <a:spcBef>
                <a:spcPct val="50000"/>
              </a:spcBef>
              <a:spcAft>
                <a:spcPct val="0"/>
              </a:spcAft>
              <a:buClrTx/>
              <a:buSzPct val="60000"/>
              <a:buFontTx/>
              <a:buNone/>
              <a:defRPr/>
            </a:pP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0" algn="l" defTabSz="732155" rtl="0" eaLnBrk="0" fontAlgn="base" latinLnBrk="0" hangingPunct="0">
              <a:lnSpc>
                <a:spcPct val="100000"/>
              </a:lnSpc>
              <a:spcBef>
                <a:spcPct val="50000"/>
              </a:spcBef>
              <a:spcAft>
                <a:spcPct val="0"/>
              </a:spcAft>
              <a:buClrTx/>
              <a:buSzPct val="60000"/>
              <a:buFontTx/>
              <a:buNone/>
              <a:defRPr/>
            </a:pP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0" algn="l" defTabSz="732155" rtl="0" eaLnBrk="0" fontAlgn="base" latinLnBrk="0" hangingPunct="0">
              <a:lnSpc>
                <a:spcPct val="100000"/>
              </a:lnSpc>
              <a:spcBef>
                <a:spcPct val="50000"/>
              </a:spcBef>
              <a:spcAft>
                <a:spcPct val="0"/>
              </a:spcAft>
              <a:buClrTx/>
              <a:buSzPct val="60000"/>
              <a:buFontTx/>
              <a:buNone/>
              <a:defRPr/>
            </a:pP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0" algn="l" defTabSz="732155" rtl="0" eaLnBrk="0" fontAlgn="base" latinLnBrk="0" hangingPunct="0">
              <a:lnSpc>
                <a:spcPct val="100000"/>
              </a:lnSpc>
              <a:spcBef>
                <a:spcPct val="50000"/>
              </a:spcBef>
              <a:spcAft>
                <a:spcPct val="0"/>
              </a:spcAft>
              <a:buClrTx/>
              <a:buSzPct val="60000"/>
              <a:buFontTx/>
              <a:buNone/>
              <a:defRPr/>
            </a:pP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266700" algn="l" defTabSz="732155" rtl="0" eaLnBrk="0" fontAlgn="base" latinLnBrk="0" hangingPunct="0">
              <a:lnSpc>
                <a:spcPct val="100000"/>
              </a:lnSpc>
              <a:spcBef>
                <a:spcPct val="50000"/>
              </a:spcBef>
              <a:spcAft>
                <a:spcPct val="0"/>
              </a:spcAft>
              <a:buClrTx/>
              <a:buSzPct val="60000"/>
              <a:buFont typeface="Monotype Sorts" pitchFamily="2" charset="2"/>
              <a:buChar char="n"/>
              <a:defRPr/>
            </a:pP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266700" algn="l" defTabSz="732155" rtl="0" eaLnBrk="0" fontAlgn="base" latinLnBrk="0" hangingPunct="0">
              <a:lnSpc>
                <a:spcPct val="100000"/>
              </a:lnSpc>
              <a:spcBef>
                <a:spcPct val="50000"/>
              </a:spcBef>
              <a:spcAft>
                <a:spcPct val="0"/>
              </a:spcAft>
              <a:buClrTx/>
              <a:buSzPct val="60000"/>
              <a:buFont typeface="Monotype Sorts" pitchFamily="2" charset="2"/>
              <a:buChar char="n"/>
              <a:defRPr/>
            </a:pPr>
            <a:r>
              <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B.	Packet Dimension</a:t>
            </a: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0" algn="l" defTabSz="732155" rtl="0" eaLnBrk="0" fontAlgn="base" latinLnBrk="0" hangingPunct="0">
              <a:lnSpc>
                <a:spcPct val="100000"/>
              </a:lnSpc>
              <a:spcBef>
                <a:spcPct val="50000"/>
              </a:spcBef>
              <a:spcAft>
                <a:spcPct val="0"/>
              </a:spcAft>
              <a:buClrTx/>
              <a:buSzPct val="60000"/>
              <a:buFontTx/>
              <a:buNone/>
              <a:defRPr/>
            </a:pPr>
            <a:r>
              <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The average values of UDP packet number, the ratio of SYN request packets to TCP packets and ICMP packet number in unit time under normal network environment are counted in advance as threshold values.In the detection process, as long as a data value exceeds the preset threshold value, it will alarm once.If three alarms occur in a very short time, the algorithm will officially issue a DDoS attack warning.</a:t>
            </a: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p:txBody>
      </p:sp>
      <p:sp>
        <p:nvSpPr>
          <p:cNvPr id="3078" name="Rectangle 183"/>
          <p:cNvSpPr>
            <a:spLocks noChangeArrowheads="1"/>
          </p:cNvSpPr>
          <p:nvPr/>
        </p:nvSpPr>
        <p:spPr bwMode="auto">
          <a:xfrm>
            <a:off x="22301200" y="5811838"/>
            <a:ext cx="10406063" cy="15173325"/>
          </a:xfrm>
          <a:prstGeom prst="rect">
            <a:avLst/>
          </a:prstGeom>
          <a:solidFill>
            <a:srgbClr val="B9C6D5"/>
          </a:solidFill>
          <a:ln>
            <a:noFill/>
          </a:ln>
          <a:effectLst>
            <a:outerShdw dist="143684" dir="2700000" algn="ctr" rotWithShape="0">
              <a:srgbClr val="000000"/>
            </a:outerShdw>
          </a:effectLst>
          <a:extLst>
            <a:ext uri="{91240B29-F687-4F45-9708-019B960494DF}">
              <a14:hiddenLine xmlns:a14="http://schemas.microsoft.com/office/drawing/2010/main" w="9525">
                <a:solidFill>
                  <a:schemeClr val="tx1"/>
                </a:solidFill>
                <a:miter lim="800000"/>
                <a:headEnd/>
                <a:tailEnd/>
              </a14:hiddenLine>
            </a:ext>
          </a:extLst>
        </p:spPr>
        <p:txBody>
          <a:bodyPr lIns="287982" tIns="287982" rIns="287982" bIns="287982"/>
          <a:lstStyle>
            <a:lvl1pPr defTabSz="732155">
              <a:defRPr sz="10100">
                <a:solidFill>
                  <a:schemeClr val="tx1"/>
                </a:solidFill>
                <a:latin typeface="Times New Roman" panose="02020603050405020304" pitchFamily="18" charset="0"/>
              </a:defRPr>
            </a:lvl1pPr>
            <a:lvl2pPr marL="742950" indent="-285750" defTabSz="732155">
              <a:defRPr sz="10100">
                <a:solidFill>
                  <a:schemeClr val="tx1"/>
                </a:solidFill>
                <a:latin typeface="Times New Roman" panose="02020603050405020304" pitchFamily="18" charset="0"/>
              </a:defRPr>
            </a:lvl2pPr>
            <a:lvl3pPr marL="1143000" indent="-228600" defTabSz="732155">
              <a:defRPr sz="10100">
                <a:solidFill>
                  <a:schemeClr val="tx1"/>
                </a:solidFill>
                <a:latin typeface="Times New Roman" panose="02020603050405020304" pitchFamily="18" charset="0"/>
              </a:defRPr>
            </a:lvl3pPr>
            <a:lvl4pPr marL="1600200" indent="-228600" defTabSz="732155">
              <a:defRPr sz="10100">
                <a:solidFill>
                  <a:schemeClr val="tx1"/>
                </a:solidFill>
                <a:latin typeface="Times New Roman" panose="02020603050405020304" pitchFamily="18" charset="0"/>
              </a:defRPr>
            </a:lvl4pPr>
            <a:lvl5pPr marL="2057400" indent="-228600" defTabSz="732155">
              <a:defRPr sz="10100">
                <a:solidFill>
                  <a:schemeClr val="tx1"/>
                </a:solidFill>
                <a:latin typeface="Times New Roman" panose="02020603050405020304" pitchFamily="18" charset="0"/>
              </a:defRPr>
            </a:lvl5pPr>
            <a:lvl6pPr marL="2514600" indent="-228600" defTabSz="732155"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defTabSz="732155"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defTabSz="732155"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defTabSz="732155" eaLnBrk="0" fontAlgn="base" hangingPunct="0">
              <a:spcBef>
                <a:spcPct val="0"/>
              </a:spcBef>
              <a:spcAft>
                <a:spcPct val="0"/>
              </a:spcAft>
              <a:defRPr sz="10100">
                <a:solidFill>
                  <a:schemeClr val="tx1"/>
                </a:solidFill>
                <a:latin typeface="Times New Roman" panose="02020603050405020304" pitchFamily="18" charset="0"/>
              </a:defRPr>
            </a:lvl9pPr>
          </a:lstStyle>
          <a:p>
            <a:pPr marL="266700" marR="0" lvl="0" indent="-266700" algn="l" defTabSz="732155" rtl="0" eaLnBrk="0" fontAlgn="base" latinLnBrk="0" hangingPunct="0">
              <a:lnSpc>
                <a:spcPct val="100000"/>
              </a:lnSpc>
              <a:spcBef>
                <a:spcPct val="50000"/>
              </a:spcBef>
              <a:spcAft>
                <a:spcPct val="0"/>
              </a:spcAft>
              <a:buClrTx/>
              <a:buSzPct val="60000"/>
              <a:buFont typeface="Monotype Sorts" pitchFamily="2" charset="2"/>
              <a:buChar char="n"/>
              <a:defRPr/>
            </a:pPr>
            <a:r>
              <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C.	IP Address And Port Dimensions</a:t>
            </a: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0" algn="just" defTabSz="732155" rtl="0" eaLnBrk="0" fontAlgn="base" latinLnBrk="0" hangingPunct="0">
              <a:lnSpc>
                <a:spcPct val="100000"/>
              </a:lnSpc>
              <a:spcBef>
                <a:spcPct val="50000"/>
              </a:spcBef>
              <a:spcAft>
                <a:spcPct val="0"/>
              </a:spcAft>
              <a:buClrTx/>
              <a:buSzPct val="60000"/>
              <a:buFontTx/>
              <a:buNone/>
              <a:defRPr/>
            </a:pPr>
            <a:r>
              <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Under normal circumstances, the distribution of source I address and destination IP address is random, and the network service requested by users is relatively single. However, when DDoS attacks occur, a large number of source IP addresses and a certain number of target ports will be generated randomly, while the destination IP addresses are relatively concentrated. The ratio of source IP address to target IP, source IP address to target port and target port to destination IP address increases significantly.</a:t>
            </a: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266700" algn="l" defTabSz="732155" rtl="0" eaLnBrk="0" fontAlgn="base" latinLnBrk="0" hangingPunct="0">
              <a:lnSpc>
                <a:spcPct val="100000"/>
              </a:lnSpc>
              <a:spcBef>
                <a:spcPct val="50000"/>
              </a:spcBef>
              <a:buClrTx/>
              <a:buSzPct val="60000"/>
              <a:buFont typeface="Monotype Sorts" pitchFamily="2" charset="2"/>
              <a:buChar char="n"/>
              <a:defRPr/>
            </a:pPr>
            <a:r>
              <a:rPr lang="en-US" altLang="zh-CN" sz="2900" noProof="0" dirty="0" smtClean="0">
                <a:ln>
                  <a:noFill/>
                </a:ln>
                <a:solidFill>
                  <a:srgbClr val="003366"/>
                </a:solidFill>
                <a:effectLst/>
                <a:uLnTx/>
                <a:uFillTx/>
                <a:latin typeface="Arial" panose="020B0604020202020204" pitchFamily="34" charset="0"/>
                <a:ea typeface="宋体" panose="02010600030101010101" pitchFamily="2" charset="-122"/>
                <a:sym typeface="+mn-ea"/>
              </a:rPr>
              <a:t>D.	Multi-dimensional Entropy Detection</a:t>
            </a:r>
            <a:endParaRPr lang="en-US" altLang="zh-CN" sz="2900" noProof="0" dirty="0" smtClean="0">
              <a:ln>
                <a:noFill/>
              </a:ln>
              <a:solidFill>
                <a:srgbClr val="003366"/>
              </a:solidFill>
              <a:effectLst/>
              <a:uLnTx/>
              <a:uFillTx/>
              <a:latin typeface="Arial" panose="020B0604020202020204" pitchFamily="34" charset="0"/>
              <a:ea typeface="宋体" panose="02010600030101010101" pitchFamily="2" charset="-122"/>
              <a:sym typeface="+mn-ea"/>
            </a:endParaRPr>
          </a:p>
          <a:p>
            <a:pPr marL="266700" marR="0" lvl="0" indent="0" algn="just" defTabSz="732155" rtl="0" eaLnBrk="0" fontAlgn="base" latinLnBrk="0" hangingPunct="0">
              <a:lnSpc>
                <a:spcPct val="100000"/>
              </a:lnSpc>
              <a:spcBef>
                <a:spcPct val="50000"/>
              </a:spcBef>
              <a:spcAft>
                <a:spcPct val="0"/>
              </a:spcAft>
              <a:buClrTx/>
              <a:buSzPct val="60000"/>
              <a:buFontTx/>
              <a:buNone/>
              <a:defRPr/>
            </a:pPr>
            <a:r>
              <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In the process of multi-dimensional entropy detection, judge whether it is a large traffic through the threshold, then detect the packet dimension, whether to send a DDoS attack alarm, and finally observe the change of IP relative entropy. The probability and attack level of DDoS attack can be obtained through the detection of multi-dimensional entropy.</a:t>
            </a: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0" algn="just" defTabSz="732155" rtl="0" eaLnBrk="0" fontAlgn="base" latinLnBrk="0" hangingPunct="0">
              <a:lnSpc>
                <a:spcPct val="100000"/>
              </a:lnSpc>
              <a:spcBef>
                <a:spcPct val="50000"/>
              </a:spcBef>
              <a:spcAft>
                <a:spcPct val="0"/>
              </a:spcAft>
              <a:buClrTx/>
              <a:buSzPct val="60000"/>
              <a:buFontTx/>
              <a:buNone/>
              <a:defRPr/>
            </a:pP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0" marR="0" lvl="0" indent="0" algn="l" defTabSz="732155" rtl="0" eaLnBrk="0" fontAlgn="base" latinLnBrk="0" hangingPunct="0">
              <a:lnSpc>
                <a:spcPct val="100000"/>
              </a:lnSpc>
              <a:spcBef>
                <a:spcPct val="50000"/>
              </a:spcBef>
              <a:spcAft>
                <a:spcPct val="0"/>
              </a:spcAft>
              <a:buClrTx/>
              <a:buSzPct val="60000"/>
              <a:buFontTx/>
              <a:buNone/>
              <a:defRPr/>
            </a:pPr>
            <a:r>
              <a:rPr kumimoji="0" lang="en-US" altLang="zh-CN" sz="3900" b="1"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Results</a:t>
            </a:r>
            <a:endParaRPr kumimoji="0" lang="en-US" altLang="zh-CN" sz="3900" b="1"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266700" algn="l" defTabSz="3762375" rtl="0" eaLnBrk="0" fontAlgn="base" latinLnBrk="0" hangingPunct="0">
              <a:lnSpc>
                <a:spcPct val="100000"/>
              </a:lnSpc>
              <a:spcBef>
                <a:spcPct val="50000"/>
              </a:spcBef>
              <a:spcAft>
                <a:spcPct val="0"/>
              </a:spcAft>
              <a:buClrTx/>
              <a:buSzPct val="60000"/>
              <a:buFont typeface="Monotype Sorts" pitchFamily="2" charset="2"/>
              <a:buChar char="n"/>
              <a:defRPr/>
            </a:pPr>
            <a:r>
              <a:rPr lang="en-US" altLang="zh-CN" sz="2900" noProof="0" dirty="0" smtClean="0">
                <a:ln>
                  <a:noFill/>
                </a:ln>
                <a:solidFill>
                  <a:srgbClr val="003366"/>
                </a:solidFill>
                <a:effectLst/>
                <a:uLnTx/>
                <a:uFillTx/>
                <a:latin typeface="Arial" panose="020B0604020202020204" pitchFamily="34" charset="0"/>
                <a:ea typeface="宋体" panose="02010600030101010101" pitchFamily="2" charset="-122"/>
                <a:sym typeface="+mn-ea"/>
              </a:rPr>
              <a:t>Performance Indicators of Test Set</a:t>
            </a: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9525" algn="l" defTabSz="3762375" rtl="0" eaLnBrk="1" fontAlgn="base" latinLnBrk="0" hangingPunct="1">
              <a:lnSpc>
                <a:spcPct val="100000"/>
              </a:lnSpc>
              <a:spcBef>
                <a:spcPct val="50000"/>
              </a:spcBef>
              <a:spcAft>
                <a:spcPct val="0"/>
              </a:spcAft>
              <a:buClrTx/>
              <a:buSzTx/>
              <a:buFontTx/>
              <a:buNone/>
              <a:defRPr/>
            </a:pPr>
            <a:r>
              <a:rPr lang="en-US" altLang="zh-CN" sz="2900" noProof="0" smtClean="0">
                <a:ln>
                  <a:noFill/>
                </a:ln>
                <a:solidFill>
                  <a:srgbClr val="003366"/>
                </a:solidFill>
                <a:effectLst/>
                <a:uLnTx/>
                <a:uFillTx/>
                <a:latin typeface="Arial" panose="020B0604020202020204" pitchFamily="34" charset="0"/>
                <a:ea typeface="宋体" panose="02010600030101010101" pitchFamily="2" charset="-122"/>
                <a:sym typeface="+mn-ea"/>
              </a:rPr>
              <a:t>The three dimensions show that the multi-dimensional entropy DDoS attack detection method proposed in this paper can not only detect DDoS attacks accurately, but also judge the DDoS attack level, and the detection rate is better than that of single dimension DDoS attack detection parties.</a:t>
            </a:r>
            <a:endParaRPr kumimoji="0" lang="en-US" altLang="zh-CN" sz="2900" b="0" i="0" u="none" strike="noStrike" kern="1200" cap="none" spc="0" normalizeH="0" baseline="0" noProof="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266700" algn="l" defTabSz="732155" rtl="0" eaLnBrk="0" fontAlgn="base" latinLnBrk="0" hangingPunct="0">
              <a:lnSpc>
                <a:spcPct val="100000"/>
              </a:lnSpc>
              <a:spcBef>
                <a:spcPct val="50000"/>
              </a:spcBef>
              <a:spcAft>
                <a:spcPct val="0"/>
              </a:spcAft>
              <a:buClrTx/>
              <a:buSzPct val="60000"/>
              <a:buFont typeface="Monotype Sorts" pitchFamily="2" charset="2"/>
              <a:buChar char="n"/>
              <a:defRPr/>
            </a:pP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266700" algn="l" defTabSz="732155" rtl="0" eaLnBrk="0" fontAlgn="base" latinLnBrk="0" hangingPunct="0">
              <a:lnSpc>
                <a:spcPct val="100000"/>
              </a:lnSpc>
              <a:spcBef>
                <a:spcPct val="50000"/>
              </a:spcBef>
              <a:spcAft>
                <a:spcPct val="0"/>
              </a:spcAft>
              <a:buClrTx/>
              <a:buSzPct val="60000"/>
              <a:buFont typeface="Monotype Sorts" pitchFamily="2" charset="2"/>
              <a:buChar char="n"/>
              <a:defRPr/>
            </a:pP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266700" marR="0" lvl="0" indent="-266700" algn="l" defTabSz="732155" rtl="0" eaLnBrk="0" fontAlgn="base" latinLnBrk="0" hangingPunct="0">
              <a:lnSpc>
                <a:spcPct val="100000"/>
              </a:lnSpc>
              <a:spcBef>
                <a:spcPct val="50000"/>
              </a:spcBef>
              <a:spcAft>
                <a:spcPct val="0"/>
              </a:spcAft>
              <a:buClrTx/>
              <a:buSzPct val="60000"/>
              <a:buFont typeface="Monotype Sorts" pitchFamily="2" charset="2"/>
              <a:buChar char="n"/>
              <a:defRPr/>
            </a:pP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p:txBody>
      </p:sp>
      <p:sp>
        <p:nvSpPr>
          <p:cNvPr id="3079" name="Text Box 188"/>
          <p:cNvSpPr txBox="1"/>
          <p:nvPr/>
        </p:nvSpPr>
        <p:spPr>
          <a:xfrm>
            <a:off x="27736800" y="21288375"/>
            <a:ext cx="15138400" cy="473075"/>
          </a:xfrm>
          <a:prstGeom prst="rect">
            <a:avLst/>
          </a:prstGeom>
          <a:noFill/>
          <a:ln w="9525">
            <a:noFill/>
          </a:ln>
        </p:spPr>
        <p:txBody>
          <a:bodyPr lIns="73148" tIns="36573" rIns="73148" bIns="36573">
            <a:spAutoFit/>
          </a:bodyPr>
          <a:p>
            <a:pPr algn="r" defTabSz="732155">
              <a:spcBef>
                <a:spcPct val="50000"/>
              </a:spcBef>
            </a:pPr>
            <a:r>
              <a:rPr lang="en-US" altLang="zh-CN" sz="2600" dirty="0">
                <a:solidFill>
                  <a:schemeClr val="bg2"/>
                </a:solidFill>
                <a:latin typeface="Arial" panose="020B0604020202020204" pitchFamily="34" charset="0"/>
                <a:ea typeface="宋体" panose="02010600030101010101" pitchFamily="2" charset="-122"/>
              </a:rPr>
              <a:t>2020 IEEE 8th International Conference on Computer Science and Network Technology (ICCSNT) </a:t>
            </a:r>
            <a:endParaRPr lang="en-US" altLang="zh-CN" sz="2600" dirty="0">
              <a:solidFill>
                <a:schemeClr val="bg2"/>
              </a:solidFill>
              <a:latin typeface="Arial" panose="020B0604020202020204" pitchFamily="34" charset="0"/>
              <a:ea typeface="宋体" panose="02010600030101010101" pitchFamily="2" charset="-122"/>
            </a:endParaRPr>
          </a:p>
        </p:txBody>
      </p:sp>
      <p:sp>
        <p:nvSpPr>
          <p:cNvPr id="3094" name="Rectangle 216"/>
          <p:cNvSpPr>
            <a:spLocks noChangeArrowheads="1"/>
          </p:cNvSpPr>
          <p:nvPr/>
        </p:nvSpPr>
        <p:spPr bwMode="auto">
          <a:xfrm>
            <a:off x="33079055" y="10947400"/>
            <a:ext cx="9796780" cy="6866255"/>
          </a:xfrm>
          <a:prstGeom prst="rect">
            <a:avLst/>
          </a:prstGeom>
          <a:solidFill>
            <a:srgbClr val="B9C6D5"/>
          </a:solidFill>
          <a:ln>
            <a:noFill/>
          </a:ln>
          <a:effectLst>
            <a:outerShdw dist="143684" dir="2700000" algn="ctr" rotWithShape="0">
              <a:srgbClr val="000000"/>
            </a:outerShdw>
          </a:effectLst>
          <a:extLst>
            <a:ext uri="{91240B29-F687-4F45-9708-019B960494DF}">
              <a14:hiddenLine xmlns:a14="http://schemas.microsoft.com/office/drawing/2010/main" w="9525">
                <a:solidFill>
                  <a:schemeClr val="tx1"/>
                </a:solidFill>
                <a:miter lim="800000"/>
                <a:headEnd/>
                <a:tailEnd/>
              </a14:hiddenLine>
            </a:ext>
          </a:extLst>
        </p:spPr>
        <p:txBody>
          <a:bodyPr lIns="287982" tIns="287982" rIns="287982" bIns="287982"/>
          <a:lstStyle>
            <a:lvl1pPr marL="304800" indent="-304800" defTabSz="732155">
              <a:defRPr sz="10100">
                <a:solidFill>
                  <a:schemeClr val="tx1"/>
                </a:solidFill>
                <a:latin typeface="Times New Roman" panose="02020603050405020304" pitchFamily="18" charset="0"/>
              </a:defRPr>
            </a:lvl1pPr>
            <a:lvl2pPr marL="742950" indent="-285750" defTabSz="732155">
              <a:defRPr sz="10100">
                <a:solidFill>
                  <a:schemeClr val="tx1"/>
                </a:solidFill>
                <a:latin typeface="Times New Roman" panose="02020603050405020304" pitchFamily="18" charset="0"/>
              </a:defRPr>
            </a:lvl2pPr>
            <a:lvl3pPr marL="1143000" indent="-228600" defTabSz="732155">
              <a:defRPr sz="10100">
                <a:solidFill>
                  <a:schemeClr val="tx1"/>
                </a:solidFill>
                <a:latin typeface="Times New Roman" panose="02020603050405020304" pitchFamily="18" charset="0"/>
              </a:defRPr>
            </a:lvl3pPr>
            <a:lvl4pPr marL="1600200" indent="-228600" defTabSz="732155">
              <a:defRPr sz="10100">
                <a:solidFill>
                  <a:schemeClr val="tx1"/>
                </a:solidFill>
                <a:latin typeface="Times New Roman" panose="02020603050405020304" pitchFamily="18" charset="0"/>
              </a:defRPr>
            </a:lvl4pPr>
            <a:lvl5pPr marL="2057400" indent="-228600" defTabSz="732155">
              <a:defRPr sz="10100">
                <a:solidFill>
                  <a:schemeClr val="tx1"/>
                </a:solidFill>
                <a:latin typeface="Times New Roman" panose="02020603050405020304" pitchFamily="18" charset="0"/>
              </a:defRPr>
            </a:lvl5pPr>
            <a:lvl6pPr marL="2514600" indent="-228600" defTabSz="732155"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defTabSz="732155"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defTabSz="732155"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defTabSz="732155" eaLnBrk="0" fontAlgn="base" hangingPunct="0">
              <a:spcBef>
                <a:spcPct val="0"/>
              </a:spcBef>
              <a:spcAft>
                <a:spcPct val="0"/>
              </a:spcAft>
              <a:defRPr sz="10100">
                <a:solidFill>
                  <a:schemeClr val="tx1"/>
                </a:solidFill>
                <a:latin typeface="Times New Roman" panose="02020603050405020304" pitchFamily="18" charset="0"/>
              </a:defRPr>
            </a:lvl9pPr>
          </a:lstStyle>
          <a:p>
            <a:pPr marL="304800" marR="0" lvl="0" indent="-304800" algn="l" defTabSz="732155" rtl="0" eaLnBrk="1" fontAlgn="base" latinLnBrk="0" hangingPunct="1">
              <a:lnSpc>
                <a:spcPct val="100000"/>
              </a:lnSpc>
              <a:spcBef>
                <a:spcPct val="50000"/>
              </a:spcBef>
              <a:spcAft>
                <a:spcPct val="0"/>
              </a:spcAft>
              <a:buClrTx/>
              <a:buSzTx/>
              <a:buFontTx/>
              <a:buNone/>
              <a:defRPr/>
            </a:pPr>
            <a:r>
              <a:rPr kumimoji="0" lang="en-GB" altLang="zh-CN" sz="3900" b="1"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Conclusions</a:t>
            </a:r>
            <a:endParaRPr kumimoji="0" lang="en-GB" altLang="zh-CN" sz="3900" b="1"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0" marR="0" lvl="0" indent="0" algn="just" defTabSz="732155" rtl="0" eaLnBrk="1" fontAlgn="base" latinLnBrk="0" hangingPunct="1">
              <a:lnSpc>
                <a:spcPct val="100000"/>
              </a:lnSpc>
              <a:spcBef>
                <a:spcPct val="50000"/>
              </a:spcBef>
              <a:spcAft>
                <a:spcPct val="0"/>
              </a:spcAft>
              <a:buClrTx/>
              <a:buSzTx/>
              <a:buFontTx/>
              <a:buNone/>
              <a:defRPr/>
            </a:pPr>
            <a:r>
              <a:rPr kumimoji="0" lang="en-US" altLang="zh-CN" sz="2900" b="0" i="0" u="none" strike="noStrike" kern="1200" cap="none" spc="0" normalizeH="0" baseline="0" noProof="0" smtClean="0">
                <a:ln>
                  <a:noFill/>
                </a:ln>
                <a:solidFill>
                  <a:srgbClr val="003366"/>
                </a:solidFill>
                <a:effectLst/>
                <a:uLnTx/>
                <a:uFillTx/>
                <a:latin typeface="Arial" panose="020B0604020202020204" pitchFamily="34" charset="0"/>
                <a:ea typeface="宋体" panose="02010600030101010101" pitchFamily="2" charset="-122"/>
                <a:cs typeface="+mn-cs"/>
              </a:rPr>
              <a:t>Based on the one-dimensional DDoS attack detection model, this paper proposes a DDoS attack detection algorithm combined with multi-dimensional information entropy. The three-dimensional entropy in normal traffic is analyzed, and the threshold to distinguish normal traffic from abnormal traffic is determined. The sliding window multi-dimensional nonparametric CUSUM algorithm is used to synthesize the three-dimensional detection results to determine whether DDoS is attacked by DDoS. DDoS attack levels are divided into different levels.</a:t>
            </a:r>
            <a:endParaRPr kumimoji="0" lang="en-US" altLang="zh-CN" sz="2900" b="0" i="0" u="none" strike="noStrike" kern="1200" cap="none" spc="0" normalizeH="0" baseline="0" noProof="0" smtClean="0">
              <a:ln>
                <a:noFill/>
              </a:ln>
              <a:solidFill>
                <a:srgbClr val="003366"/>
              </a:solidFill>
              <a:effectLst/>
              <a:uLnTx/>
              <a:uFillTx/>
              <a:latin typeface="Arial" panose="020B0604020202020204" pitchFamily="34" charset="0"/>
              <a:ea typeface="宋体" panose="02010600030101010101" pitchFamily="2" charset="-122"/>
              <a:cs typeface="+mn-cs"/>
            </a:endParaRPr>
          </a:p>
        </p:txBody>
      </p:sp>
      <p:sp>
        <p:nvSpPr>
          <p:cNvPr id="3096" name="Rectangle 218"/>
          <p:cNvSpPr>
            <a:spLocks noChangeArrowheads="1"/>
          </p:cNvSpPr>
          <p:nvPr/>
        </p:nvSpPr>
        <p:spPr bwMode="auto">
          <a:xfrm>
            <a:off x="33078738" y="18135600"/>
            <a:ext cx="9796463" cy="2830513"/>
          </a:xfrm>
          <a:prstGeom prst="rect">
            <a:avLst/>
          </a:prstGeom>
          <a:solidFill>
            <a:srgbClr val="B9C6D5"/>
          </a:solidFill>
          <a:ln>
            <a:noFill/>
          </a:ln>
          <a:effectLst>
            <a:outerShdw dist="143684" dir="2700000" algn="ctr" rotWithShape="0">
              <a:srgbClr val="000000"/>
            </a:outerShdw>
          </a:effectLst>
          <a:extLst>
            <a:ext uri="{91240B29-F687-4F45-9708-019B960494DF}">
              <a14:hiddenLine xmlns:a14="http://schemas.microsoft.com/office/drawing/2010/main" w="9525">
                <a:solidFill>
                  <a:schemeClr val="tx1"/>
                </a:solidFill>
                <a:miter lim="800000"/>
                <a:headEnd/>
                <a:tailEnd/>
              </a14:hiddenLine>
            </a:ext>
          </a:extLst>
        </p:spPr>
        <p:txBody>
          <a:bodyPr lIns="287982" tIns="287982" rIns="287982" bIns="287982"/>
          <a:lstStyle>
            <a:lvl1pPr marL="304800" indent="-304800" defTabSz="732155">
              <a:defRPr sz="10100">
                <a:solidFill>
                  <a:schemeClr val="tx1"/>
                </a:solidFill>
                <a:latin typeface="Times New Roman" panose="02020603050405020304" pitchFamily="18" charset="0"/>
              </a:defRPr>
            </a:lvl1pPr>
            <a:lvl2pPr marL="742950" indent="-285750" defTabSz="732155">
              <a:defRPr sz="10100">
                <a:solidFill>
                  <a:schemeClr val="tx1"/>
                </a:solidFill>
                <a:latin typeface="Times New Roman" panose="02020603050405020304" pitchFamily="18" charset="0"/>
              </a:defRPr>
            </a:lvl2pPr>
            <a:lvl3pPr marL="1143000" indent="-228600" defTabSz="732155">
              <a:defRPr sz="10100">
                <a:solidFill>
                  <a:schemeClr val="tx1"/>
                </a:solidFill>
                <a:latin typeface="Times New Roman" panose="02020603050405020304" pitchFamily="18" charset="0"/>
              </a:defRPr>
            </a:lvl3pPr>
            <a:lvl4pPr marL="1600200" indent="-228600" defTabSz="732155">
              <a:defRPr sz="10100">
                <a:solidFill>
                  <a:schemeClr val="tx1"/>
                </a:solidFill>
                <a:latin typeface="Times New Roman" panose="02020603050405020304" pitchFamily="18" charset="0"/>
              </a:defRPr>
            </a:lvl4pPr>
            <a:lvl5pPr marL="2057400" indent="-228600" defTabSz="732155">
              <a:defRPr sz="10100">
                <a:solidFill>
                  <a:schemeClr val="tx1"/>
                </a:solidFill>
                <a:latin typeface="Times New Roman" panose="02020603050405020304" pitchFamily="18" charset="0"/>
              </a:defRPr>
            </a:lvl5pPr>
            <a:lvl6pPr marL="2514600" indent="-228600" defTabSz="732155"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defTabSz="732155"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defTabSz="732155"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defTabSz="732155" eaLnBrk="0" fontAlgn="base" hangingPunct="0">
              <a:spcBef>
                <a:spcPct val="0"/>
              </a:spcBef>
              <a:spcAft>
                <a:spcPct val="0"/>
              </a:spcAft>
              <a:defRPr sz="10100">
                <a:solidFill>
                  <a:schemeClr val="tx1"/>
                </a:solidFill>
                <a:latin typeface="Times New Roman" panose="02020603050405020304" pitchFamily="18" charset="0"/>
              </a:defRPr>
            </a:lvl9pPr>
          </a:lstStyle>
          <a:p>
            <a:pPr marL="304800" marR="0" lvl="0" indent="-304800" algn="l" defTabSz="732155" rtl="0" eaLnBrk="1" fontAlgn="base" latinLnBrk="0" hangingPunct="1">
              <a:lnSpc>
                <a:spcPct val="100000"/>
              </a:lnSpc>
              <a:spcBef>
                <a:spcPct val="50000"/>
              </a:spcBef>
              <a:spcAft>
                <a:spcPct val="0"/>
              </a:spcAft>
              <a:buClrTx/>
              <a:buSzTx/>
              <a:buFontTx/>
              <a:buNone/>
              <a:defRPr/>
            </a:pPr>
            <a:r>
              <a:rPr kumimoji="0" lang="en-GB" altLang="zh-CN" sz="3900" b="1"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Acknowledgment</a:t>
            </a:r>
            <a:endParaRPr kumimoji="0" lang="en-GB" altLang="zh-CN" sz="3900" b="1"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0" marR="0" lvl="0" indent="0" algn="just" defTabSz="732155" rtl="0" eaLnBrk="1" fontAlgn="base" latinLnBrk="0" hangingPunct="1">
              <a:lnSpc>
                <a:spcPct val="100000"/>
              </a:lnSpc>
              <a:spcBef>
                <a:spcPct val="50000"/>
              </a:spcBef>
              <a:spcAft>
                <a:spcPct val="0"/>
              </a:spcAft>
              <a:buClrTx/>
              <a:buSzTx/>
              <a:buFontTx/>
              <a:buNone/>
              <a:defRPr/>
            </a:pPr>
            <a:r>
              <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The paper is supported by Special scientific research project of national security advanced discipline construction of School of international relations.</a:t>
            </a:r>
            <a:endParaRPr kumimoji="0" lang="en-AU"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p:txBody>
      </p:sp>
      <p:pic>
        <p:nvPicPr>
          <p:cNvPr id="3082" name="图片 40"/>
          <p:cNvPicPr>
            <a:picLocks noChangeAspect="1"/>
          </p:cNvPicPr>
          <p:nvPr/>
        </p:nvPicPr>
        <p:blipFill>
          <a:blip r:embed="rId1"/>
          <a:stretch>
            <a:fillRect/>
          </a:stretch>
        </p:blipFill>
        <p:spPr>
          <a:xfrm>
            <a:off x="1219200" y="615950"/>
            <a:ext cx="4368800" cy="4368800"/>
          </a:xfrm>
          <a:prstGeom prst="rect">
            <a:avLst/>
          </a:prstGeom>
          <a:noFill/>
          <a:ln w="9525">
            <a:noFill/>
          </a:ln>
        </p:spPr>
      </p:pic>
      <p:sp>
        <p:nvSpPr>
          <p:cNvPr id="3083" name="Rectangle 186"/>
          <p:cNvSpPr/>
          <p:nvPr/>
        </p:nvSpPr>
        <p:spPr>
          <a:xfrm>
            <a:off x="12311380" y="10896600"/>
            <a:ext cx="9144000" cy="4068445"/>
          </a:xfrm>
          <a:prstGeom prst="rect">
            <a:avLst/>
          </a:prstGeom>
          <a:solidFill>
            <a:srgbClr val="EEEEEE"/>
          </a:solidFill>
          <a:ln w="9525" cap="flat" cmpd="sng">
            <a:solidFill>
              <a:srgbClr val="336699"/>
            </a:solidFill>
            <a:prstDash val="solid"/>
            <a:miter/>
            <a:headEnd type="none" w="med" len="med"/>
            <a:tailEnd type="none" w="med" len="med"/>
          </a:ln>
        </p:spPr>
        <p:txBody>
          <a:bodyPr wrap="none" anchor="ctr" anchorCtr="0"/>
          <a:p>
            <a:endParaRPr lang="zh-CN" altLang="en-US" dirty="0">
              <a:latin typeface="Times New Roman" panose="02020603050405020304" pitchFamily="18" charset="0"/>
              <a:ea typeface="宋体" panose="02010600030101010101" pitchFamily="2" charset="-122"/>
            </a:endParaRPr>
          </a:p>
        </p:txBody>
      </p:sp>
      <p:sp>
        <p:nvSpPr>
          <p:cNvPr id="3086" name="Text Box 192"/>
          <p:cNvSpPr txBox="1"/>
          <p:nvPr/>
        </p:nvSpPr>
        <p:spPr>
          <a:xfrm>
            <a:off x="15240000" y="14098905"/>
            <a:ext cx="3123565" cy="563880"/>
          </a:xfrm>
          <a:prstGeom prst="rect">
            <a:avLst/>
          </a:prstGeom>
          <a:noFill/>
          <a:ln w="9525">
            <a:noFill/>
          </a:ln>
        </p:spPr>
        <p:txBody>
          <a:bodyPr wrap="square" lIns="143991" tIns="143991" rIns="143991" bIns="143991">
            <a:spAutoFit/>
          </a:bodyPr>
          <a:p>
            <a:pPr defTabSz="732155"/>
            <a:r>
              <a:rPr lang="en-US" altLang="zh-CN" sz="1800" b="1" dirty="0">
                <a:solidFill>
                  <a:srgbClr val="003366"/>
                </a:solidFill>
                <a:latin typeface="Arial" panose="020B0604020202020204" pitchFamily="34" charset="0"/>
                <a:ea typeface="宋体" panose="02010600030101010101" pitchFamily="2" charset="-122"/>
              </a:rPr>
              <a:t>Fig.1 M</a:t>
            </a:r>
            <a:r>
              <a:rPr lang="en-US" altLang="zh-CN" sz="1800" b="1" dirty="0">
                <a:solidFill>
                  <a:srgbClr val="003366"/>
                </a:solidFill>
                <a:latin typeface="Arial" panose="020B0604020202020204" pitchFamily="34" charset="0"/>
                <a:ea typeface="宋体" panose="02010600030101010101" pitchFamily="2" charset="-122"/>
              </a:rPr>
              <a:t>ebership function</a:t>
            </a:r>
            <a:endParaRPr lang="en-US" altLang="zh-CN" sz="1800" b="1" dirty="0">
              <a:solidFill>
                <a:srgbClr val="003366"/>
              </a:solidFill>
              <a:latin typeface="Arial" panose="020B0604020202020204" pitchFamily="34" charset="0"/>
              <a:ea typeface="宋体" panose="02010600030101010101" pitchFamily="2" charset="-122"/>
            </a:endParaRPr>
          </a:p>
        </p:txBody>
      </p:sp>
      <p:sp>
        <p:nvSpPr>
          <p:cNvPr id="70" name="Rectangle 216"/>
          <p:cNvSpPr>
            <a:spLocks noChangeArrowheads="1"/>
          </p:cNvSpPr>
          <p:nvPr/>
        </p:nvSpPr>
        <p:spPr bwMode="auto">
          <a:xfrm>
            <a:off x="33069530" y="5812155"/>
            <a:ext cx="9796780" cy="4876800"/>
          </a:xfrm>
          <a:prstGeom prst="rect">
            <a:avLst/>
          </a:prstGeom>
          <a:solidFill>
            <a:srgbClr val="B9C6D5"/>
          </a:solidFill>
          <a:ln>
            <a:noFill/>
          </a:ln>
          <a:effectLst>
            <a:outerShdw dist="143684" dir="2700000" algn="ctr" rotWithShape="0">
              <a:srgbClr val="000000"/>
            </a:outerShdw>
          </a:effectLst>
          <a:extLst>
            <a:ext uri="{91240B29-F687-4F45-9708-019B960494DF}">
              <a14:hiddenLine xmlns:a14="http://schemas.microsoft.com/office/drawing/2010/main" w="9525">
                <a:solidFill>
                  <a:schemeClr val="tx1"/>
                </a:solidFill>
                <a:miter lim="800000"/>
                <a:headEnd/>
                <a:tailEnd/>
              </a14:hiddenLine>
            </a:ext>
          </a:extLst>
        </p:spPr>
        <p:txBody>
          <a:bodyPr lIns="287982" tIns="287982" rIns="287982" bIns="287982"/>
          <a:lstStyle>
            <a:lvl1pPr marL="266700" indent="-266700" defTabSz="3762375">
              <a:defRPr sz="10100">
                <a:solidFill>
                  <a:schemeClr val="tx1"/>
                </a:solidFill>
                <a:latin typeface="Times New Roman" panose="02020603050405020304" pitchFamily="18" charset="0"/>
              </a:defRPr>
            </a:lvl1pPr>
            <a:lvl2pPr marL="742950" indent="-285750" defTabSz="3762375">
              <a:defRPr sz="10100">
                <a:solidFill>
                  <a:schemeClr val="tx1"/>
                </a:solidFill>
                <a:latin typeface="Times New Roman" panose="02020603050405020304" pitchFamily="18" charset="0"/>
              </a:defRPr>
            </a:lvl2pPr>
            <a:lvl3pPr marL="1143000" indent="-228600" defTabSz="3762375">
              <a:defRPr sz="10100">
                <a:solidFill>
                  <a:schemeClr val="tx1"/>
                </a:solidFill>
                <a:latin typeface="Times New Roman" panose="02020603050405020304" pitchFamily="18" charset="0"/>
              </a:defRPr>
            </a:lvl3pPr>
            <a:lvl4pPr marL="1600200" indent="-228600" defTabSz="3762375">
              <a:defRPr sz="10100">
                <a:solidFill>
                  <a:schemeClr val="tx1"/>
                </a:solidFill>
                <a:latin typeface="Times New Roman" panose="02020603050405020304" pitchFamily="18" charset="0"/>
              </a:defRPr>
            </a:lvl4pPr>
            <a:lvl5pPr marL="2057400" indent="-228600" defTabSz="3762375">
              <a:defRPr sz="10100">
                <a:solidFill>
                  <a:schemeClr val="tx1"/>
                </a:solidFill>
                <a:latin typeface="Times New Roman" panose="02020603050405020304" pitchFamily="18" charset="0"/>
              </a:defRPr>
            </a:lvl5pPr>
            <a:lvl6pPr marL="2514600" indent="-228600" defTabSz="3762375"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defTabSz="3762375"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defTabSz="3762375"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defTabSz="3762375" eaLnBrk="0" fontAlgn="base" hangingPunct="0">
              <a:spcBef>
                <a:spcPct val="0"/>
              </a:spcBef>
              <a:spcAft>
                <a:spcPct val="0"/>
              </a:spcAft>
              <a:defRPr sz="10100">
                <a:solidFill>
                  <a:schemeClr val="tx1"/>
                </a:solidFill>
                <a:latin typeface="Times New Roman" panose="02020603050405020304" pitchFamily="18" charset="0"/>
              </a:defRPr>
            </a:lvl9pPr>
          </a:lstStyle>
          <a:p>
            <a:pPr marL="266700" marR="0" lvl="0" indent="-266700" algn="l" defTabSz="3762375" rtl="0" eaLnBrk="0" fontAlgn="base" latinLnBrk="0" hangingPunct="0">
              <a:lnSpc>
                <a:spcPct val="100000"/>
              </a:lnSpc>
              <a:spcBef>
                <a:spcPct val="50000"/>
              </a:spcBef>
              <a:spcAft>
                <a:spcPct val="0"/>
              </a:spcAft>
              <a:buClrTx/>
              <a:buSzPct val="60000"/>
              <a:buFont typeface="Monotype Sorts" pitchFamily="2" charset="2"/>
              <a:buChar char="n"/>
              <a:defRPr/>
            </a:pPr>
            <a:endParaRPr kumimoji="0" lang="en-US" altLang="zh-CN" sz="2900" b="0" i="0" u="none" strike="noStrike" kern="1200" cap="none" spc="0" normalizeH="0" baseline="0" noProof="0" smtClean="0">
              <a:ln>
                <a:noFill/>
              </a:ln>
              <a:solidFill>
                <a:srgbClr val="003366"/>
              </a:solidFill>
              <a:effectLst/>
              <a:uLnTx/>
              <a:uFillTx/>
              <a:latin typeface="Arial" panose="020B0604020202020204" pitchFamily="34" charset="0"/>
              <a:ea typeface="宋体" panose="02010600030101010101" pitchFamily="2" charset="-122"/>
              <a:cs typeface="+mn-cs"/>
            </a:endParaRPr>
          </a:p>
        </p:txBody>
      </p:sp>
      <p:sp>
        <p:nvSpPr>
          <p:cNvPr id="67" name="Rectangle 182"/>
          <p:cNvSpPr>
            <a:spLocks noChangeArrowheads="1"/>
          </p:cNvSpPr>
          <p:nvPr/>
        </p:nvSpPr>
        <p:spPr bwMode="auto">
          <a:xfrm>
            <a:off x="1143000" y="5786438"/>
            <a:ext cx="10225088" cy="9069388"/>
          </a:xfrm>
          <a:prstGeom prst="rect">
            <a:avLst/>
          </a:prstGeom>
          <a:solidFill>
            <a:srgbClr val="B9C6D5"/>
          </a:solidFill>
          <a:ln>
            <a:noFill/>
          </a:ln>
          <a:effectLst>
            <a:outerShdw dist="143684" dir="2700000" algn="ctr" rotWithShape="0">
              <a:srgbClr val="000000"/>
            </a:outerShdw>
          </a:effectLst>
          <a:extLst>
            <a:ext uri="{91240B29-F687-4F45-9708-019B960494DF}">
              <a14:hiddenLine xmlns:a14="http://schemas.microsoft.com/office/drawing/2010/main" w="9525">
                <a:solidFill>
                  <a:schemeClr val="tx1"/>
                </a:solidFill>
                <a:miter lim="800000"/>
                <a:headEnd/>
                <a:tailEnd/>
              </a14:hiddenLine>
            </a:ext>
          </a:extLst>
        </p:spPr>
        <p:txBody>
          <a:bodyPr lIns="287982" tIns="287982" rIns="287982" bIns="287982"/>
          <a:lstStyle>
            <a:lvl1pPr marL="304800" indent="-304800" defTabSz="732155">
              <a:defRPr sz="10100">
                <a:solidFill>
                  <a:schemeClr val="tx1"/>
                </a:solidFill>
                <a:latin typeface="Times New Roman" panose="02020603050405020304" pitchFamily="18" charset="0"/>
              </a:defRPr>
            </a:lvl1pPr>
            <a:lvl2pPr marL="742950" indent="-285750" defTabSz="732155">
              <a:defRPr sz="10100">
                <a:solidFill>
                  <a:schemeClr val="tx1"/>
                </a:solidFill>
                <a:latin typeface="Times New Roman" panose="02020603050405020304" pitchFamily="18" charset="0"/>
              </a:defRPr>
            </a:lvl2pPr>
            <a:lvl3pPr marL="1143000" indent="-228600" defTabSz="732155">
              <a:defRPr sz="10100">
                <a:solidFill>
                  <a:schemeClr val="tx1"/>
                </a:solidFill>
                <a:latin typeface="Times New Roman" panose="02020603050405020304" pitchFamily="18" charset="0"/>
              </a:defRPr>
            </a:lvl3pPr>
            <a:lvl4pPr marL="1600200" indent="-228600" defTabSz="732155">
              <a:defRPr sz="10100">
                <a:solidFill>
                  <a:schemeClr val="tx1"/>
                </a:solidFill>
                <a:latin typeface="Times New Roman" panose="02020603050405020304" pitchFamily="18" charset="0"/>
              </a:defRPr>
            </a:lvl4pPr>
            <a:lvl5pPr marL="2057400" indent="-228600" defTabSz="732155">
              <a:defRPr sz="10100">
                <a:solidFill>
                  <a:schemeClr val="tx1"/>
                </a:solidFill>
                <a:latin typeface="Times New Roman" panose="02020603050405020304" pitchFamily="18" charset="0"/>
              </a:defRPr>
            </a:lvl5pPr>
            <a:lvl6pPr marL="2514600" indent="-228600" defTabSz="732155"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defTabSz="732155"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defTabSz="732155"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defTabSz="732155" eaLnBrk="0" fontAlgn="base" hangingPunct="0">
              <a:spcBef>
                <a:spcPct val="0"/>
              </a:spcBef>
              <a:spcAft>
                <a:spcPct val="0"/>
              </a:spcAft>
              <a:defRPr sz="10100">
                <a:solidFill>
                  <a:schemeClr val="tx1"/>
                </a:solidFill>
                <a:latin typeface="Times New Roman" panose="02020603050405020304" pitchFamily="18" charset="0"/>
              </a:defRPr>
            </a:lvl9pPr>
          </a:lstStyle>
          <a:p>
            <a:pPr marL="304800" marR="0" lvl="0" indent="-304800" algn="l" defTabSz="732155" rtl="0" eaLnBrk="1" fontAlgn="base" latinLnBrk="0" hangingPunct="1">
              <a:lnSpc>
                <a:spcPct val="110000"/>
              </a:lnSpc>
              <a:spcBef>
                <a:spcPts val="2340"/>
              </a:spcBef>
              <a:spcAft>
                <a:spcPct val="0"/>
              </a:spcAft>
              <a:buClrTx/>
              <a:buSzTx/>
              <a:buFontTx/>
              <a:buNone/>
              <a:defRPr/>
            </a:pPr>
            <a:r>
              <a:rPr kumimoji="0" lang="en-GB" altLang="zh-CN" sz="3900" b="1"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Abstract</a:t>
            </a:r>
            <a:endParaRPr kumimoji="0" lang="en-GB" altLang="zh-CN" sz="3900" b="1"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0" marR="0" lvl="0" indent="0" algn="just" defTabSz="732155" rtl="0" eaLnBrk="1" fontAlgn="base" latinLnBrk="0" hangingPunct="1">
              <a:lnSpc>
                <a:spcPct val="110000"/>
              </a:lnSpc>
              <a:spcBef>
                <a:spcPts val="1740"/>
              </a:spcBef>
              <a:spcAft>
                <a:spcPts val="1200"/>
              </a:spcAft>
              <a:buClrTx/>
              <a:buSzTx/>
              <a:buFontTx/>
              <a:buNone/>
              <a:defRPr/>
            </a:pPr>
            <a:r>
              <a:rPr kumimoji="0" lang="en-US" altLang="zh-CN" sz="2900" b="0" i="0" u="none" strike="noStrike" kern="1200" cap="none" spc="0" normalizeH="0" baseline="0" noProof="0" smtClean="0">
                <a:ln>
                  <a:noFill/>
                </a:ln>
                <a:solidFill>
                  <a:srgbClr val="003366"/>
                </a:solidFill>
                <a:effectLst/>
                <a:uLnTx/>
                <a:uFillTx/>
                <a:latin typeface="Arial" panose="020B0604020202020204" pitchFamily="34" charset="0"/>
                <a:ea typeface="宋体" panose="02010600030101010101" pitchFamily="2" charset="-122"/>
                <a:cs typeface="+mn-cs"/>
              </a:rPr>
              <a:t>DDoS attack detection in a single dimension cannot cope with complex and new attacks. Aiming at the problems existing in single dimension detection, this paper proposes an algorithm to detect DDoS Attacks Based on multi-dimensional entropy. Firstly, the algorithm selects multiple dimensions and establishes corresponding decision function for each    dimension and calculates its information entropy. Secondly, the multi-dimensional sliding window CUSUM algorithm without parameters is used to synthesize the detection results of three dimensions to determine whether it is attacked by DDoS. Finally, the data set published by MIT Lincoln Laboratory is used for testing. Experimental results show that compared with single dimension detection algorithm, this method has good detection rate and low false alarm rate.</a:t>
            </a: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p:txBody>
      </p:sp>
      <p:sp>
        <p:nvSpPr>
          <p:cNvPr id="68" name="Rectangle 216"/>
          <p:cNvSpPr>
            <a:spLocks noChangeArrowheads="1"/>
          </p:cNvSpPr>
          <p:nvPr/>
        </p:nvSpPr>
        <p:spPr bwMode="auto">
          <a:xfrm>
            <a:off x="1143000" y="15154275"/>
            <a:ext cx="10260013" cy="5826125"/>
          </a:xfrm>
          <a:prstGeom prst="rect">
            <a:avLst/>
          </a:prstGeom>
          <a:solidFill>
            <a:srgbClr val="B9C6D5"/>
          </a:solidFill>
          <a:ln>
            <a:noFill/>
          </a:ln>
          <a:effectLst>
            <a:outerShdw dist="143684" dir="2700000" algn="ctr" rotWithShape="0">
              <a:srgbClr val="000000"/>
            </a:outerShdw>
          </a:effectLst>
          <a:extLst>
            <a:ext uri="{91240B29-F687-4F45-9708-019B960494DF}">
              <a14:hiddenLine xmlns:a14="http://schemas.microsoft.com/office/drawing/2010/main" w="9525">
                <a:solidFill>
                  <a:schemeClr val="tx1"/>
                </a:solidFill>
                <a:miter lim="800000"/>
                <a:headEnd/>
                <a:tailEnd/>
              </a14:hiddenLine>
            </a:ext>
          </a:extLst>
        </p:spPr>
        <p:txBody>
          <a:bodyPr lIns="287982" tIns="287982" rIns="287982" bIns="287982"/>
          <a:lstStyle>
            <a:lvl1pPr marL="304800" indent="-304800" defTabSz="732155">
              <a:defRPr sz="10100">
                <a:solidFill>
                  <a:schemeClr val="tx1"/>
                </a:solidFill>
                <a:latin typeface="Times New Roman" panose="02020603050405020304" pitchFamily="18" charset="0"/>
              </a:defRPr>
            </a:lvl1pPr>
            <a:lvl2pPr marL="742950" indent="-285750" defTabSz="732155">
              <a:defRPr sz="10100">
                <a:solidFill>
                  <a:schemeClr val="tx1"/>
                </a:solidFill>
                <a:latin typeface="Times New Roman" panose="02020603050405020304" pitchFamily="18" charset="0"/>
              </a:defRPr>
            </a:lvl2pPr>
            <a:lvl3pPr marL="1143000" indent="-228600" defTabSz="732155">
              <a:defRPr sz="10100">
                <a:solidFill>
                  <a:schemeClr val="tx1"/>
                </a:solidFill>
                <a:latin typeface="Times New Roman" panose="02020603050405020304" pitchFamily="18" charset="0"/>
              </a:defRPr>
            </a:lvl3pPr>
            <a:lvl4pPr marL="1600200" indent="-228600" defTabSz="732155">
              <a:defRPr sz="10100">
                <a:solidFill>
                  <a:schemeClr val="tx1"/>
                </a:solidFill>
                <a:latin typeface="Times New Roman" panose="02020603050405020304" pitchFamily="18" charset="0"/>
              </a:defRPr>
            </a:lvl4pPr>
            <a:lvl5pPr marL="2057400" indent="-228600" defTabSz="732155">
              <a:defRPr sz="10100">
                <a:solidFill>
                  <a:schemeClr val="tx1"/>
                </a:solidFill>
                <a:latin typeface="Times New Roman" panose="02020603050405020304" pitchFamily="18" charset="0"/>
              </a:defRPr>
            </a:lvl5pPr>
            <a:lvl6pPr marL="2514600" indent="-228600" defTabSz="732155"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defTabSz="732155"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defTabSz="732155"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defTabSz="732155" eaLnBrk="0" fontAlgn="base" hangingPunct="0">
              <a:spcBef>
                <a:spcPct val="0"/>
              </a:spcBef>
              <a:spcAft>
                <a:spcPct val="0"/>
              </a:spcAft>
              <a:defRPr sz="10100">
                <a:solidFill>
                  <a:schemeClr val="tx1"/>
                </a:solidFill>
                <a:latin typeface="Times New Roman" panose="02020603050405020304" pitchFamily="18" charset="0"/>
              </a:defRPr>
            </a:lvl9pPr>
          </a:lstStyle>
          <a:p>
            <a:pPr marL="304800" marR="0" lvl="0" indent="-304800" algn="l" defTabSz="732155" rtl="0" eaLnBrk="1" fontAlgn="base" latinLnBrk="0" hangingPunct="1">
              <a:lnSpc>
                <a:spcPct val="110000"/>
              </a:lnSpc>
              <a:spcBef>
                <a:spcPct val="0"/>
              </a:spcBef>
              <a:spcAft>
                <a:spcPct val="0"/>
              </a:spcAft>
              <a:buClrTx/>
              <a:buSzTx/>
              <a:buFontTx/>
              <a:buNone/>
              <a:defRPr/>
            </a:pPr>
            <a:r>
              <a:rPr kumimoji="0" lang="en-GB" altLang="zh-CN" sz="3900" b="1"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rPr>
              <a:t>Introduction</a:t>
            </a:r>
            <a:endParaRPr kumimoji="0" lang="en-US" altLang="zh-CN" sz="2900" b="0" i="0" u="none" strike="noStrike" kern="1200" cap="none" spc="0" normalizeH="0" baseline="0" noProof="0" dirty="0" smtClean="0">
              <a:ln>
                <a:noFill/>
              </a:ln>
              <a:solidFill>
                <a:srgbClr val="003366"/>
              </a:solidFill>
              <a:effectLst/>
              <a:uLnTx/>
              <a:uFillTx/>
              <a:latin typeface="Arial" panose="020B0604020202020204" pitchFamily="34" charset="0"/>
              <a:ea typeface="宋体" panose="02010600030101010101" pitchFamily="2" charset="-122"/>
              <a:cs typeface="+mn-cs"/>
            </a:endParaRPr>
          </a:p>
          <a:p>
            <a:pPr marL="0" marR="0" lvl="0" indent="0" algn="just" defTabSz="732155" rtl="0" eaLnBrk="1" fontAlgn="base" latinLnBrk="0" hangingPunct="1">
              <a:lnSpc>
                <a:spcPct val="110000"/>
              </a:lnSpc>
              <a:spcBef>
                <a:spcPts val="1740"/>
              </a:spcBef>
              <a:spcAft>
                <a:spcPts val="600"/>
              </a:spcAft>
              <a:buClrTx/>
              <a:buSzTx/>
              <a:buFontTx/>
              <a:buNone/>
              <a:defRPr/>
            </a:pPr>
            <a:r>
              <a:rPr kumimoji="0" lang="en-US" altLang="zh-CN" sz="2900" b="0" i="0" u="none" strike="noStrike" kern="1200" cap="none" spc="0" normalizeH="0" baseline="0" noProof="0" smtClean="0">
                <a:ln>
                  <a:noFill/>
                </a:ln>
                <a:solidFill>
                  <a:srgbClr val="003366"/>
                </a:solidFill>
                <a:effectLst/>
                <a:uLnTx/>
                <a:uFillTx/>
                <a:latin typeface="Arial" panose="020B0604020202020204" pitchFamily="34" charset="0"/>
                <a:ea typeface="宋体" panose="02010600030101010101" pitchFamily="2" charset="-122"/>
                <a:cs typeface="+mn-cs"/>
              </a:rPr>
              <a:t>Firstly, the limitations of a DDoS attack detection model based on network characteristics are analyzed. This paper proposes an algorithm to detect DDoS attacks by combining multi-dimensional entropy. This method selects three network characteristics, namely network traffic, IP address distribution and packet protocol, and establishes a good decision function for each dimension to calculate its information entropy.</a:t>
            </a:r>
            <a:endParaRPr kumimoji="0" lang="en-US" altLang="zh-CN" sz="2900" b="0" i="0" u="none" strike="noStrike" kern="1200" cap="none" spc="0" normalizeH="0" baseline="0" noProof="0" smtClean="0">
              <a:ln>
                <a:noFill/>
              </a:ln>
              <a:solidFill>
                <a:srgbClr val="003366"/>
              </a:solidFill>
              <a:effectLst/>
              <a:uLnTx/>
              <a:uFillTx/>
              <a:latin typeface="Arial" panose="020B0604020202020204" pitchFamily="34" charset="0"/>
              <a:ea typeface="宋体" panose="02010600030101010101" pitchFamily="2" charset="-122"/>
              <a:cs typeface="+mn-cs"/>
            </a:endParaRPr>
          </a:p>
        </p:txBody>
      </p:sp>
      <p:graphicFrame>
        <p:nvGraphicFramePr>
          <p:cNvPr id="5" name="对象 4"/>
          <p:cNvGraphicFramePr>
            <a:graphicFrameLocks noChangeAspect="1"/>
          </p:cNvGraphicFramePr>
          <p:nvPr/>
        </p:nvGraphicFramePr>
        <p:xfrm>
          <a:off x="12446000" y="11021695"/>
          <a:ext cx="9113520" cy="2881630"/>
        </p:xfrm>
        <a:graphic>
          <a:graphicData uri="http://schemas.openxmlformats.org/presentationml/2006/ole">
            <mc:AlternateContent xmlns:mc="http://schemas.openxmlformats.org/markup-compatibility/2006">
              <mc:Choice xmlns:v="urn:schemas-microsoft-com:vml" Requires="v">
                <p:oleObj spid="_x0000_s6" name="" r:id="rId2" imgW="3390900" imgH="876300" progId="Equation.DSMT4">
                  <p:embed/>
                </p:oleObj>
              </mc:Choice>
              <mc:Fallback>
                <p:oleObj name="" r:id="rId2" imgW="3390900" imgH="876300" progId="Equation.DSMT4">
                  <p:embed/>
                  <p:pic>
                    <p:nvPicPr>
                      <p:cNvPr id="0" name="图片 5"/>
                      <p:cNvPicPr/>
                      <p:nvPr/>
                    </p:nvPicPr>
                    <p:blipFill>
                      <a:blip r:embed="rId3"/>
                      <a:stretch>
                        <a:fillRect/>
                      </a:stretch>
                    </p:blipFill>
                    <p:spPr>
                      <a:xfrm>
                        <a:off x="12446000" y="11021695"/>
                        <a:ext cx="9113520" cy="2881630"/>
                      </a:xfrm>
                      <a:prstGeom prst="rect">
                        <a:avLst/>
                      </a:prstGeom>
                      <a:noFill/>
                      <a:ln w="38100">
                        <a:noFill/>
                        <a:miter/>
                      </a:ln>
                    </p:spPr>
                  </p:pic>
                </p:oleObj>
              </mc:Fallback>
            </mc:AlternateContent>
          </a:graphicData>
        </a:graphic>
      </p:graphicFrame>
      <p:sp>
        <p:nvSpPr>
          <p:cNvPr id="7" name="Rectangle 186"/>
          <p:cNvSpPr/>
          <p:nvPr/>
        </p:nvSpPr>
        <p:spPr>
          <a:xfrm>
            <a:off x="33298765" y="5867400"/>
            <a:ext cx="9304020" cy="4626610"/>
          </a:xfrm>
          <a:prstGeom prst="rect">
            <a:avLst/>
          </a:prstGeom>
          <a:solidFill>
            <a:srgbClr val="EEEEEE"/>
          </a:solidFill>
          <a:ln w="9525" cap="flat" cmpd="sng">
            <a:solidFill>
              <a:srgbClr val="336699"/>
            </a:solidFill>
            <a:prstDash val="solid"/>
            <a:miter/>
            <a:headEnd type="none" w="med" len="med"/>
            <a:tailEnd type="none" w="med" len="med"/>
          </a:ln>
        </p:spPr>
        <p:txBody>
          <a:bodyPr wrap="none" anchor="ctr" anchorCtr="0"/>
          <a:p>
            <a:endParaRPr lang="zh-CN" altLang="en-US" dirty="0">
              <a:latin typeface="Times New Roman" panose="02020603050405020304" pitchFamily="18" charset="0"/>
              <a:ea typeface="宋体" panose="02010600030101010101" pitchFamily="2" charset="-122"/>
            </a:endParaRPr>
          </a:p>
        </p:txBody>
      </p:sp>
      <p:pic>
        <p:nvPicPr>
          <p:cNvPr id="9" name="图片 8"/>
          <p:cNvPicPr>
            <a:picLocks noChangeAspect="1"/>
          </p:cNvPicPr>
          <p:nvPr/>
        </p:nvPicPr>
        <p:blipFill>
          <a:blip r:embed="rId4"/>
          <a:stretch>
            <a:fillRect/>
          </a:stretch>
        </p:blipFill>
        <p:spPr>
          <a:xfrm>
            <a:off x="33449260" y="6553200"/>
            <a:ext cx="9076690" cy="3402330"/>
          </a:xfrm>
          <a:prstGeom prst="rect">
            <a:avLst/>
          </a:prstGeom>
        </p:spPr>
      </p:pic>
      <p:sp>
        <p:nvSpPr>
          <p:cNvPr id="11" name="Rectangle 186"/>
          <p:cNvSpPr/>
          <p:nvPr/>
        </p:nvSpPr>
        <p:spPr>
          <a:xfrm>
            <a:off x="22809200" y="17068800"/>
            <a:ext cx="9431020" cy="3712210"/>
          </a:xfrm>
          <a:prstGeom prst="rect">
            <a:avLst/>
          </a:prstGeom>
          <a:solidFill>
            <a:srgbClr val="EEEEEE"/>
          </a:solidFill>
          <a:ln w="9525" cap="flat" cmpd="sng">
            <a:solidFill>
              <a:srgbClr val="336699"/>
            </a:solidFill>
            <a:prstDash val="solid"/>
            <a:miter/>
            <a:headEnd type="none" w="med" len="med"/>
            <a:tailEnd type="none" w="med" len="med"/>
          </a:ln>
        </p:spPr>
        <p:txBody>
          <a:bodyPr wrap="none" anchor="ctr" anchorCtr="0"/>
          <a:p>
            <a:endParaRPr lang="zh-CN" altLang="en-US" dirty="0">
              <a:latin typeface="Times New Roman" panose="02020603050405020304" pitchFamily="18" charset="0"/>
              <a:ea typeface="宋体" panose="02010600030101010101" pitchFamily="2" charset="-122"/>
            </a:endParaRPr>
          </a:p>
        </p:txBody>
      </p:sp>
      <p:pic>
        <p:nvPicPr>
          <p:cNvPr id="10" name="图片 9"/>
          <p:cNvPicPr>
            <a:picLocks noChangeAspect="1"/>
          </p:cNvPicPr>
          <p:nvPr/>
        </p:nvPicPr>
        <p:blipFill>
          <a:blip r:embed="rId5"/>
          <a:stretch>
            <a:fillRect/>
          </a:stretch>
        </p:blipFill>
        <p:spPr>
          <a:xfrm>
            <a:off x="23088600" y="17832705"/>
            <a:ext cx="8641715" cy="2424430"/>
          </a:xfrm>
          <a:prstGeom prst="rect">
            <a:avLst/>
          </a:prstGeom>
        </p:spPr>
      </p:pic>
      <p:sp>
        <p:nvSpPr>
          <p:cNvPr id="2" name="Text Box 192"/>
          <p:cNvSpPr txBox="1"/>
          <p:nvPr/>
        </p:nvSpPr>
        <p:spPr>
          <a:xfrm>
            <a:off x="24913590" y="17145000"/>
            <a:ext cx="4902200" cy="563880"/>
          </a:xfrm>
          <a:prstGeom prst="rect">
            <a:avLst/>
          </a:prstGeom>
          <a:noFill/>
          <a:ln w="9525">
            <a:noFill/>
          </a:ln>
        </p:spPr>
        <p:txBody>
          <a:bodyPr wrap="square" lIns="143991" tIns="143991" rIns="143991" bIns="143991">
            <a:spAutoFit/>
          </a:bodyPr>
          <a:p>
            <a:pPr defTabSz="732155"/>
            <a:r>
              <a:rPr lang="en-US" altLang="zh-CN" sz="1800" b="1" dirty="0">
                <a:solidFill>
                  <a:srgbClr val="003366"/>
                </a:solidFill>
                <a:latin typeface="Arial" panose="020B0604020202020204" pitchFamily="34" charset="0"/>
                <a:ea typeface="宋体" panose="02010600030101010101" pitchFamily="2" charset="-122"/>
              </a:rPr>
              <a:t>Table.1 Attack level and distribution</a:t>
            </a:r>
            <a:endParaRPr lang="en-US" altLang="zh-CN" sz="1800" b="1" dirty="0">
              <a:solidFill>
                <a:srgbClr val="003366"/>
              </a:solidFill>
              <a:latin typeface="Arial" panose="020B0604020202020204" pitchFamily="34" charset="0"/>
              <a:ea typeface="宋体" panose="02010600030101010101" pitchFamily="2" charset="-122"/>
            </a:endParaRPr>
          </a:p>
        </p:txBody>
      </p:sp>
      <p:pic>
        <p:nvPicPr>
          <p:cNvPr id="3" name="图片 2"/>
          <p:cNvPicPr>
            <a:picLocks noChangeAspect="1"/>
          </p:cNvPicPr>
          <p:nvPr/>
        </p:nvPicPr>
        <p:blipFill>
          <a:blip r:embed="rId4"/>
          <a:stretch>
            <a:fillRect/>
          </a:stretch>
        </p:blipFill>
        <p:spPr>
          <a:xfrm>
            <a:off x="43816270" y="-4648200"/>
            <a:ext cx="9076690" cy="3402330"/>
          </a:xfrm>
          <a:prstGeom prst="rect">
            <a:avLst/>
          </a:prstGeom>
        </p:spPr>
      </p:pic>
      <p:sp>
        <p:nvSpPr>
          <p:cNvPr id="4" name="Text Box 192"/>
          <p:cNvSpPr txBox="1"/>
          <p:nvPr/>
        </p:nvSpPr>
        <p:spPr>
          <a:xfrm>
            <a:off x="35280600" y="5943600"/>
            <a:ext cx="4902200" cy="563880"/>
          </a:xfrm>
          <a:prstGeom prst="rect">
            <a:avLst/>
          </a:prstGeom>
          <a:noFill/>
          <a:ln w="9525">
            <a:noFill/>
          </a:ln>
        </p:spPr>
        <p:txBody>
          <a:bodyPr wrap="square" lIns="143991" tIns="143991" rIns="143991" bIns="143991">
            <a:spAutoFit/>
          </a:bodyPr>
          <a:p>
            <a:pPr defTabSz="732155"/>
            <a:r>
              <a:rPr lang="en-US" altLang="zh-CN" sz="1800" b="1" dirty="0">
                <a:solidFill>
                  <a:srgbClr val="003366"/>
                </a:solidFill>
                <a:latin typeface="Arial" panose="020B0604020202020204" pitchFamily="34" charset="0"/>
                <a:ea typeface="宋体" panose="02010600030101010101" pitchFamily="2" charset="-122"/>
              </a:rPr>
              <a:t>Table.1 Comparison experiment results</a:t>
            </a:r>
            <a:endParaRPr lang="en-US" altLang="zh-CN" sz="1800" b="1" dirty="0">
              <a:solidFill>
                <a:srgbClr val="003366"/>
              </a:solidFill>
              <a:latin typeface="Arial" panose="020B0604020202020204" pitchFamily="34" charset="0"/>
              <a:ea typeface="宋体" panose="02010600030101010101" pitchFamily="2" charset="-122"/>
            </a:endParaRPr>
          </a:p>
        </p:txBody>
      </p:sp>
    </p:spTree>
  </p:cSld>
  <p:clrMapOvr>
    <a:masterClrMapping/>
  </p:clrMapOvr>
</p:sld>
</file>

<file path=ppt/theme/theme1.xml><?xml version="1.0" encoding="utf-8"?>
<a:theme xmlns:a="http://schemas.openxmlformats.org/drawingml/2006/main" name="Childrens drawings on blue design template">
  <a:themeElements>
    <a:clrScheme name="Childrens drawings on blue design template 1">
      <a:dk1>
        <a:srgbClr val="000066"/>
      </a:dk1>
      <a:lt1>
        <a:srgbClr val="FFFFFF"/>
      </a:lt1>
      <a:dk2>
        <a:srgbClr val="4A8AC4"/>
      </a:dk2>
      <a:lt2>
        <a:srgbClr val="F7CC17"/>
      </a:lt2>
      <a:accent1>
        <a:srgbClr val="CDCD1F"/>
      </a:accent1>
      <a:accent2>
        <a:srgbClr val="368D2D"/>
      </a:accent2>
      <a:accent3>
        <a:srgbClr val="B1C4DE"/>
      </a:accent3>
      <a:accent4>
        <a:srgbClr val="DADADA"/>
      </a:accent4>
      <a:accent5>
        <a:srgbClr val="E3E3AB"/>
      </a:accent5>
      <a:accent6>
        <a:srgbClr val="307F28"/>
      </a:accent6>
      <a:hlink>
        <a:srgbClr val="0066FF"/>
      </a:hlink>
      <a:folHlink>
        <a:srgbClr val="FF9900"/>
      </a:folHlink>
    </a:clrScheme>
    <a:fontScheme name="Childrens drawings on blue design templat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3846830" rtl="0" eaLnBrk="0" fontAlgn="base" latinLnBrk="0" hangingPunct="0">
          <a:lnSpc>
            <a:spcPct val="100000"/>
          </a:lnSpc>
          <a:spcBef>
            <a:spcPct val="0"/>
          </a:spcBef>
          <a:spcAft>
            <a:spcPct val="0"/>
          </a:spcAft>
          <a:buClrTx/>
          <a:buSzTx/>
          <a:buFontTx/>
          <a:buNone/>
          <a:defRPr kumimoji="0" lang="en-US" altLang="zh-CN" sz="101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3846830" rtl="0" eaLnBrk="0" fontAlgn="base" latinLnBrk="0" hangingPunct="0">
          <a:lnSpc>
            <a:spcPct val="100000"/>
          </a:lnSpc>
          <a:spcBef>
            <a:spcPct val="0"/>
          </a:spcBef>
          <a:spcAft>
            <a:spcPct val="0"/>
          </a:spcAft>
          <a:buClrTx/>
          <a:buSzTx/>
          <a:buFontTx/>
          <a:buNone/>
          <a:defRPr kumimoji="0" lang="en-US" altLang="zh-CN" sz="101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Childrens drawings on blue design template 1">
        <a:dk1>
          <a:srgbClr val="000066"/>
        </a:dk1>
        <a:lt1>
          <a:srgbClr val="FFFFFF"/>
        </a:lt1>
        <a:dk2>
          <a:srgbClr val="4A8AC4"/>
        </a:dk2>
        <a:lt2>
          <a:srgbClr val="F7CC17"/>
        </a:lt2>
        <a:accent1>
          <a:srgbClr val="CDCD1F"/>
        </a:accent1>
        <a:accent2>
          <a:srgbClr val="368D2D"/>
        </a:accent2>
        <a:accent3>
          <a:srgbClr val="B1C4DE"/>
        </a:accent3>
        <a:accent4>
          <a:srgbClr val="DADADA"/>
        </a:accent4>
        <a:accent5>
          <a:srgbClr val="E3E3AB"/>
        </a:accent5>
        <a:accent6>
          <a:srgbClr val="307F28"/>
        </a:accent6>
        <a:hlink>
          <a:srgbClr val="0066FF"/>
        </a:hlink>
        <a:folHlink>
          <a:srgbClr val="FF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Childrens drawings on blue design template</Template>
  <TotalTime>0</TotalTime>
  <Words>4479</Words>
  <Application>WPS 演示</Application>
  <PresentationFormat>自定义</PresentationFormat>
  <Paragraphs>50</Paragraphs>
  <Slides>1</Slides>
  <Notes>1</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1</vt:i4>
      </vt:variant>
      <vt:variant>
        <vt:lpstr>幻灯片标题</vt:lpstr>
      </vt:variant>
      <vt:variant>
        <vt:i4>1</vt:i4>
      </vt:variant>
    </vt:vector>
  </HeadingPairs>
  <TitlesOfParts>
    <vt:vector size="12" baseType="lpstr">
      <vt:lpstr>Arial</vt:lpstr>
      <vt:lpstr>宋体</vt:lpstr>
      <vt:lpstr>Wingdings</vt:lpstr>
      <vt:lpstr>Times New Roman</vt:lpstr>
      <vt:lpstr>Monotype Sorts</vt:lpstr>
      <vt:lpstr>Wingdings</vt:lpstr>
      <vt:lpstr>微软雅黑</vt:lpstr>
      <vt:lpstr>Arial Unicode MS</vt:lpstr>
      <vt:lpstr>Tahoma</vt:lpstr>
      <vt:lpstr>Childrens drawings on blue design template</vt:lpstr>
      <vt:lpstr>Equation.DSMT4</vt:lpstr>
      <vt:lpstr>Research on DDoS attack detection based on    multi-dimensional entropy</vt:lpstr>
    </vt:vector>
  </TitlesOfParts>
  <Company>Graphicsland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description>www.MakeSigns.com
1.800.347.2744</dc:description>
  <cp:lastModifiedBy>zys</cp:lastModifiedBy>
  <cp:revision>41</cp:revision>
  <dcterms:created xsi:type="dcterms:W3CDTF">2007-11-15T17:04:00Z</dcterms:created>
  <dcterms:modified xsi:type="dcterms:W3CDTF">2021-10-16T09:34:23Z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TC011408101033</vt:lpwstr>
  </property>
  <property fmtid="{D5CDD505-2E9C-101B-9397-08002B2CF9AE}" pid="3" name="ICV">
    <vt:lpwstr>0A4834BD804C4CD48711CF7343005A89</vt:lpwstr>
  </property>
  <property fmtid="{D5CDD505-2E9C-101B-9397-08002B2CF9AE}" pid="4" name="KSOProductBuildVer">
    <vt:lpwstr>2052-11.1.0.10938</vt:lpwstr>
  </property>
</Properties>
</file>